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2"/>
  </p:notesMasterIdLst>
  <p:sldIdLst>
    <p:sldId id="256" r:id="rId2"/>
    <p:sldId id="312" r:id="rId3"/>
    <p:sldId id="313" r:id="rId4"/>
    <p:sldId id="314" r:id="rId5"/>
    <p:sldId id="328" r:id="rId6"/>
    <p:sldId id="267" r:id="rId7"/>
    <p:sldId id="286" r:id="rId8"/>
    <p:sldId id="298" r:id="rId9"/>
    <p:sldId id="299" r:id="rId10"/>
    <p:sldId id="308" r:id="rId11"/>
    <p:sldId id="301" r:id="rId12"/>
    <p:sldId id="302" r:id="rId13"/>
    <p:sldId id="266" r:id="rId14"/>
    <p:sldId id="300" r:id="rId15"/>
    <p:sldId id="320" r:id="rId16"/>
    <p:sldId id="322" r:id="rId17"/>
    <p:sldId id="321" r:id="rId18"/>
    <p:sldId id="323" r:id="rId19"/>
    <p:sldId id="325" r:id="rId20"/>
    <p:sldId id="326" r:id="rId21"/>
    <p:sldId id="327" r:id="rId22"/>
    <p:sldId id="304" r:id="rId23"/>
    <p:sldId id="305" r:id="rId24"/>
    <p:sldId id="306" r:id="rId25"/>
    <p:sldId id="307" r:id="rId26"/>
    <p:sldId id="303" r:id="rId27"/>
    <p:sldId id="257" r:id="rId28"/>
    <p:sldId id="309" r:id="rId29"/>
    <p:sldId id="297" r:id="rId30"/>
    <p:sldId id="310" r:id="rId31"/>
    <p:sldId id="311" r:id="rId32"/>
    <p:sldId id="269" r:id="rId33"/>
    <p:sldId id="315" r:id="rId34"/>
    <p:sldId id="316" r:id="rId35"/>
    <p:sldId id="317" r:id="rId36"/>
    <p:sldId id="318" r:id="rId37"/>
    <p:sldId id="319" r:id="rId38"/>
    <p:sldId id="330" r:id="rId39"/>
    <p:sldId id="276" r:id="rId40"/>
    <p:sldId id="329" r:id="rId41"/>
  </p:sldIdLst>
  <p:sldSz cx="12192000" cy="6858000"/>
  <p:notesSz cx="6858000" cy="9144000"/>
  <p:embeddedFontLst>
    <p:embeddedFont>
      <p:font typeface="方正兰亭细黑_GBK" panose="02010600030101010101" charset="-122"/>
      <p:regular r:id="rId43"/>
    </p:embeddedFont>
    <p:embeddedFont>
      <p:font typeface="Agency FB" panose="020B0503020202020204" pitchFamily="34" charset="0"/>
      <p:regular r:id="rId44"/>
      <p:bold r:id="rId45"/>
    </p:embeddedFont>
    <p:embeddedFont>
      <p:font typeface="Calibri" panose="020F0502020204030204" pitchFamily="34" charset="0"/>
      <p:regular r:id="rId46"/>
      <p:bold r:id="rId47"/>
      <p:italic r:id="rId48"/>
      <p:boldItalic r:id="rId49"/>
    </p:embeddedFont>
    <p:embeddedFont>
      <p:font typeface="Campton Light" panose="02010600030101010101" charset="0"/>
      <p:regular r:id="rId50"/>
    </p:embeddedFont>
    <p:embeddedFont>
      <p:font typeface="Campton Medium" panose="02010600030101010101" charset="0"/>
      <p:bold r:id="rId51"/>
    </p:embeddedFont>
    <p:embeddedFont>
      <p:font typeface="等线" panose="02010600030101010101" pitchFamily="2" charset="-122"/>
      <p:regular r:id="rId52"/>
      <p:bold r:id="rId53"/>
    </p:embeddedFont>
    <p:embeddedFont>
      <p:font typeface="方正尚酷简体" panose="02000000000000000000" pitchFamily="2" charset="-122"/>
      <p:regular r:id="rId54"/>
    </p:embeddedFont>
    <p:embeddedFont>
      <p:font typeface="仿宋_GB2312" panose="02010609030101010101" pitchFamily="49" charset="-122"/>
      <p:regular r:id="rId55"/>
    </p:embeddedFont>
    <p:embeddedFont>
      <p:font typeface="微软雅黑" panose="020B0503020204020204" pitchFamily="34" charset="-122"/>
      <p:regular r:id="rId56"/>
      <p:bold r:id="rId57"/>
    </p:embeddedFont>
    <p:embeddedFont>
      <p:font typeface="微软雅黑 Light" panose="020B0502040204020203" pitchFamily="34" charset="-122"/>
      <p:regular r:id="rId58"/>
    </p:embeddedFont>
  </p:embeddedFontLst>
  <p:custDataLst>
    <p:tags r:id="rId5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314" autoAdjust="0"/>
  </p:normalViewPr>
  <p:slideViewPr>
    <p:cSldViewPr snapToGrid="0" showGuides="1">
      <p:cViewPr varScale="1">
        <p:scale>
          <a:sx n="95" d="100"/>
          <a:sy n="95" d="100"/>
        </p:scale>
        <p:origin x="1194" y="78"/>
      </p:cViewPr>
      <p:guideLst>
        <p:guide orient="horz" pos="2160"/>
        <p:guide pos="384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DA0B84-8625-4E22-8171-A69CCF6D6118}" type="datetimeFigureOut">
              <a:rPr lang="zh-CN" altLang="en-US" smtClean="0"/>
              <a:t>2020/12/18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552714-DD09-463D-91D6-5CFEC9586442}" type="slidenum">
              <a:rPr lang="zh-CN" altLang="en-US" smtClean="0"/>
              <a:t>‹#›</a:t>
            </a:fld>
            <a:endParaRPr lang="zh-CN" altLang="en-US"/>
          </a:p>
        </p:txBody>
      </p:sp>
    </p:spTree>
    <p:extLst>
      <p:ext uri="{BB962C8B-B14F-4D97-AF65-F5344CB8AC3E}">
        <p14:creationId xmlns:p14="http://schemas.microsoft.com/office/powerpoint/2010/main" val="305654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B4552714-DD09-463D-91D6-5CFEC9586442}" type="slidenum">
              <a:rPr lang="zh-CN" altLang="en-US" smtClean="0"/>
              <a:t>1</a:t>
            </a:fld>
            <a:endParaRPr lang="zh-CN" altLang="en-US"/>
          </a:p>
        </p:txBody>
      </p:sp>
    </p:spTree>
    <p:extLst>
      <p:ext uri="{BB962C8B-B14F-4D97-AF65-F5344CB8AC3E}">
        <p14:creationId xmlns:p14="http://schemas.microsoft.com/office/powerpoint/2010/main" val="26142676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AMERICAN JOURNAL OF INDUSTRIAL MEDICINE 57:573–586 (2014)</a:t>
            </a:r>
          </a:p>
          <a:p>
            <a:r>
              <a:rPr lang="en-US" altLang="zh-CN" dirty="0"/>
              <a:t>Discrimination, Harassment, Abuse, and Bullying in the Workplace: Contribution of Workplace Injustice to Occupational Health Disparities</a:t>
            </a:r>
          </a:p>
          <a:p>
            <a:r>
              <a:rPr lang="zh-CN" altLang="en-US" dirty="0"/>
              <a:t>工作场所中的歧视、骚扰、虐待和欺凌</a:t>
            </a:r>
            <a:r>
              <a:rPr lang="en-US" altLang="zh-CN" dirty="0"/>
              <a:t>:</a:t>
            </a:r>
            <a:r>
              <a:rPr lang="zh-CN" altLang="en-US" dirty="0"/>
              <a:t>工作场所的不公正导致职业健康差异</a:t>
            </a:r>
            <a:endParaRPr lang="en-US" altLang="zh-CN" dirty="0"/>
          </a:p>
          <a:p>
            <a:r>
              <a:rPr lang="zh-CN" altLang="en-US" dirty="0"/>
              <a:t>即使工人处于相同的职业位置，通过将最危险的任务分配给社会和经济弱势群体，一些工人直接暴露于更多的职业危害，从而增加了他们患工伤或疾病的风险</a:t>
            </a:r>
            <a:r>
              <a:rPr lang="en-US" altLang="zh-CN" dirty="0"/>
              <a:t>[Murray, 2003;de Castro</a:t>
            </a:r>
            <a:r>
              <a:rPr lang="zh-CN" altLang="en-US" dirty="0"/>
              <a:t>等人，</a:t>
            </a:r>
            <a:r>
              <a:rPr lang="en-US" altLang="zh-CN" dirty="0"/>
              <a:t>2006</a:t>
            </a:r>
            <a:r>
              <a:rPr lang="zh-CN" altLang="en-US" dirty="0"/>
              <a:t>年</a:t>
            </a:r>
            <a:r>
              <a:rPr lang="en-US" altLang="zh-CN" dirty="0"/>
              <a:t>;</a:t>
            </a:r>
            <a:r>
              <a:rPr lang="zh-CN" altLang="en-US" dirty="0"/>
              <a:t>法夸尔等人，</a:t>
            </a:r>
            <a:r>
              <a:rPr lang="en-US" altLang="zh-CN" dirty="0"/>
              <a:t>2008;Delp</a:t>
            </a:r>
            <a:r>
              <a:rPr lang="zh-CN" altLang="en-US" dirty="0"/>
              <a:t>等人，</a:t>
            </a:r>
            <a:r>
              <a:rPr lang="en-US" altLang="zh-CN" dirty="0"/>
              <a:t>2009;</a:t>
            </a:r>
            <a:r>
              <a:rPr lang="zh-CN" altLang="en-US" dirty="0"/>
              <a:t>香农等人，</a:t>
            </a:r>
            <a:r>
              <a:rPr lang="en-US" altLang="zh-CN" dirty="0"/>
              <a:t>2009]</a:t>
            </a:r>
            <a:r>
              <a:rPr lang="zh-CN" altLang="en-US" dirty="0"/>
              <a:t>。一个早期记录的例子是</a:t>
            </a:r>
            <a:r>
              <a:rPr lang="en-US" altLang="zh-CN" dirty="0"/>
              <a:t>1930</a:t>
            </a:r>
            <a:r>
              <a:rPr lang="zh-CN" altLang="en-US" dirty="0"/>
              <a:t>年的高利大桥</a:t>
            </a:r>
            <a:r>
              <a:rPr lang="en-US" altLang="zh-CN" dirty="0"/>
              <a:t>/</a:t>
            </a:r>
            <a:r>
              <a:rPr lang="zh-CN" altLang="en-US" dirty="0"/>
              <a:t>鹰巢隧道灾难</a:t>
            </a:r>
            <a:r>
              <a:rPr lang="en-US" altLang="zh-CN" dirty="0"/>
              <a:t>[</a:t>
            </a:r>
            <a:r>
              <a:rPr lang="en-US" altLang="zh-CN" dirty="0" err="1"/>
              <a:t>Cherniack</a:t>
            </a:r>
            <a:r>
              <a:rPr lang="en-US" altLang="zh-CN" dirty="0"/>
              <a:t>, 1986]</a:t>
            </a:r>
            <a:r>
              <a:rPr lang="zh-CN" altLang="en-US" dirty="0"/>
              <a:t>。尽管对非裔美国人与白人工人相比的尘肺发病率和相关死亡提出了各种不同的解释，但对煤矿工人工作安排的调查显示，基于种族的工作分配是根本原因。非裔美国工人实际上被分配到隧道最深、灰尘最多的部分工作，而白人工人更有可能被分配到外面工作。现有证据表明，在对教育和经验差异进行控制后，非裔美国人和西班牙裔工人一贯更有可能受雇于更容易发生严重伤害和疾病的职业</a:t>
            </a:r>
            <a:r>
              <a:rPr lang="en-US" altLang="zh-CN" dirty="0"/>
              <a:t>[Robinson, 1984, 1987;</a:t>
            </a:r>
            <a:r>
              <a:rPr lang="zh-CN" altLang="en-US" dirty="0"/>
              <a:t>卢米斯和理查森，</a:t>
            </a:r>
            <a:r>
              <a:rPr lang="en-US" altLang="zh-CN" dirty="0"/>
              <a:t>1998</a:t>
            </a:r>
            <a:r>
              <a:rPr lang="zh-CN" altLang="en-US" dirty="0"/>
              <a:t>年</a:t>
            </a:r>
            <a:r>
              <a:rPr lang="en-US" altLang="zh-CN" dirty="0"/>
              <a:t>;</a:t>
            </a:r>
            <a:r>
              <a:rPr lang="zh-CN" altLang="en-US" dirty="0"/>
              <a:t>香农等人，</a:t>
            </a:r>
            <a:r>
              <a:rPr lang="en-US" altLang="zh-CN" dirty="0"/>
              <a:t>2009]</a:t>
            </a:r>
            <a:r>
              <a:rPr lang="zh-CN" altLang="en-US" dirty="0"/>
              <a:t>。然而，少数民族工人群体过度暴露于职业危害背后的社会力量可能是复杂的。一项对</a:t>
            </a:r>
            <a:r>
              <a:rPr lang="en-US" altLang="zh-CN" dirty="0"/>
              <a:t>10</a:t>
            </a:r>
            <a:r>
              <a:rPr lang="zh-CN" altLang="en-US" dirty="0"/>
              <a:t>年期间疾病和受伤率的分析显示，差异是动态的，有时当研究人员控制工作特征，如工作时间表、工会代表、医疗保险和工作时间时，差异会消失</a:t>
            </a:r>
            <a:r>
              <a:rPr lang="en-US" altLang="zh-CN" dirty="0"/>
              <a:t>[</a:t>
            </a:r>
            <a:r>
              <a:rPr lang="en-US" altLang="zh-CN" dirty="0" err="1"/>
              <a:t>Berdahl</a:t>
            </a:r>
            <a:r>
              <a:rPr lang="en-US" altLang="zh-CN" dirty="0"/>
              <a:t>, 2008]</a:t>
            </a:r>
            <a:r>
              <a:rPr lang="zh-CN" altLang="en-US" dirty="0"/>
              <a:t>。美国一项针对工会化、多民族工人阶级样本的研究发现，</a:t>
            </a:r>
            <a:r>
              <a:rPr lang="en-US" altLang="zh-CN" dirty="0"/>
              <a:t>85%</a:t>
            </a:r>
            <a:r>
              <a:rPr lang="zh-CN" altLang="en-US" dirty="0"/>
              <a:t>的工人报告称自己高度暴露于至少一种职业危害中</a:t>
            </a:r>
            <a:r>
              <a:rPr lang="en-US" altLang="zh-CN" dirty="0"/>
              <a:t>[Quinn et al.</a:t>
            </a:r>
            <a:r>
              <a:rPr lang="zh-CN" altLang="en-US" dirty="0"/>
              <a:t>， </a:t>
            </a:r>
            <a:r>
              <a:rPr lang="en-US" altLang="zh-CN" dirty="0"/>
              <a:t>2007]</a:t>
            </a:r>
            <a:r>
              <a:rPr lang="zh-CN" altLang="en-US" dirty="0"/>
              <a:t>。同样比例的这一群体的工人暴露于三种工作场所不公正</a:t>
            </a:r>
            <a:r>
              <a:rPr lang="en-US" altLang="zh-CN" dirty="0"/>
              <a:t>(</a:t>
            </a:r>
            <a:r>
              <a:rPr lang="zh-CN" altLang="en-US" dirty="0"/>
              <a:t>欺凌、性骚扰或种族歧视</a:t>
            </a:r>
            <a:r>
              <a:rPr lang="en-US" altLang="zh-CN" dirty="0"/>
              <a:t>)</a:t>
            </a:r>
            <a:r>
              <a:rPr lang="zh-CN" altLang="en-US" dirty="0"/>
              <a:t>中的一种</a:t>
            </a:r>
            <a:r>
              <a:rPr lang="en-US" altLang="zh-CN" dirty="0"/>
              <a:t>[Krieger</a:t>
            </a:r>
            <a:r>
              <a:rPr lang="zh-CN" altLang="en-US" dirty="0"/>
              <a:t>等人，</a:t>
            </a:r>
            <a:r>
              <a:rPr lang="en-US" altLang="zh-CN" dirty="0"/>
              <a:t>2006]</a:t>
            </a:r>
            <a:r>
              <a:rPr lang="zh-CN" altLang="en-US" dirty="0"/>
              <a:t>。对同一样本的分析表明，职业危害暴露的分布因种族和性别而不均匀</a:t>
            </a:r>
            <a:r>
              <a:rPr lang="en-US" altLang="zh-CN" dirty="0"/>
              <a:t>:</a:t>
            </a:r>
            <a:r>
              <a:rPr lang="zh-CN" altLang="en-US" dirty="0"/>
              <a:t>无论以何种方式成为少数群体都会增加工人暴露于危害的机会</a:t>
            </a:r>
            <a:r>
              <a:rPr lang="en-US" altLang="zh-CN" dirty="0"/>
              <a:t>[Krieger</a:t>
            </a:r>
            <a:r>
              <a:rPr lang="zh-CN" altLang="en-US" dirty="0"/>
              <a:t>等人，</a:t>
            </a:r>
            <a:r>
              <a:rPr lang="en-US" altLang="zh-CN" dirty="0"/>
              <a:t>2005,2006,2008,2010;Barbeau</a:t>
            </a:r>
            <a:r>
              <a:rPr lang="zh-CN" altLang="en-US" dirty="0"/>
              <a:t>等人，</a:t>
            </a:r>
            <a:r>
              <a:rPr lang="en-US" altLang="zh-CN" dirty="0"/>
              <a:t>2007]</a:t>
            </a:r>
            <a:r>
              <a:rPr lang="zh-CN" altLang="en-US" dirty="0"/>
              <a:t>。虽然经验证据有限，但一些研究人员提出，在少数族裔工人占多数的行业和职业中，职业健康和安全法规或政策的差别执行可能是造成差异的另一种机制。</a:t>
            </a:r>
          </a:p>
        </p:txBody>
      </p:sp>
      <p:sp>
        <p:nvSpPr>
          <p:cNvPr id="4" name="灯片编号占位符 3"/>
          <p:cNvSpPr>
            <a:spLocks noGrp="1"/>
          </p:cNvSpPr>
          <p:nvPr>
            <p:ph type="sldNum" sz="quarter" idx="10"/>
          </p:nvPr>
        </p:nvSpPr>
        <p:spPr/>
        <p:txBody>
          <a:bodyPr/>
          <a:lstStyle/>
          <a:p>
            <a:fld id="{B4552714-DD09-463D-91D6-5CFEC9586442}" type="slidenum">
              <a:rPr lang="zh-CN" altLang="en-US" smtClean="0"/>
              <a:t>13</a:t>
            </a:fld>
            <a:endParaRPr lang="zh-CN" altLang="en-US"/>
          </a:p>
        </p:txBody>
      </p:sp>
    </p:spTree>
    <p:extLst>
      <p:ext uri="{BB962C8B-B14F-4D97-AF65-F5344CB8AC3E}">
        <p14:creationId xmlns:p14="http://schemas.microsoft.com/office/powerpoint/2010/main" val="42076779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International Journal of Nursing Practice 2006; 12: 220–231</a:t>
            </a:r>
          </a:p>
          <a:p>
            <a:r>
              <a:rPr lang="en-US" altLang="zh-CN" dirty="0"/>
              <a:t>Workplace violence in Queensland, Australia: The results of a comparative study</a:t>
            </a:r>
          </a:p>
          <a:p>
            <a:r>
              <a:rPr lang="zh-CN" altLang="en-US" dirty="0"/>
              <a:t>针对个别职工或职工群体的反复行为</a:t>
            </a:r>
            <a:r>
              <a:rPr lang="en-US" altLang="zh-CN" dirty="0"/>
              <a:t>(</a:t>
            </a:r>
            <a:r>
              <a:rPr lang="zh-CN" altLang="en-US" dirty="0"/>
              <a:t>性骚扰行为除外</a:t>
            </a:r>
            <a:r>
              <a:rPr lang="en-US" altLang="zh-CN" dirty="0"/>
              <a:t>);</a:t>
            </a:r>
            <a:r>
              <a:rPr lang="zh-CN" altLang="en-US" dirty="0"/>
              <a:t>冒犯、恐吓、侮辱、威胁的</a:t>
            </a:r>
            <a:r>
              <a:rPr lang="en-US" altLang="zh-CN" dirty="0"/>
              <a:t>;</a:t>
            </a:r>
            <a:r>
              <a:rPr lang="zh-CN" altLang="en-US" dirty="0"/>
              <a:t>并且是不受欢迎和主动的</a:t>
            </a:r>
            <a:r>
              <a:rPr lang="en-US" altLang="zh-CN" dirty="0"/>
              <a:t>;</a:t>
            </a:r>
            <a:r>
              <a:rPr lang="zh-CN" altLang="en-US" dirty="0"/>
              <a:t>一个理性的人会认为对单个工人或一群工人来说是冒犯的，恐吓的，羞辱的或威胁的。</a:t>
            </a:r>
          </a:p>
        </p:txBody>
      </p:sp>
      <p:sp>
        <p:nvSpPr>
          <p:cNvPr id="4" name="灯片编号占位符 3"/>
          <p:cNvSpPr>
            <a:spLocks noGrp="1"/>
          </p:cNvSpPr>
          <p:nvPr>
            <p:ph type="sldNum" sz="quarter" idx="5"/>
          </p:nvPr>
        </p:nvSpPr>
        <p:spPr/>
        <p:txBody>
          <a:bodyPr/>
          <a:lstStyle/>
          <a:p>
            <a:fld id="{B4552714-DD09-463D-91D6-5CFEC9586442}" type="slidenum">
              <a:rPr lang="zh-CN" altLang="en-US" smtClean="0"/>
              <a:t>15</a:t>
            </a:fld>
            <a:endParaRPr lang="zh-CN" altLang="en-US"/>
          </a:p>
        </p:txBody>
      </p:sp>
    </p:spTree>
    <p:extLst>
      <p:ext uri="{BB962C8B-B14F-4D97-AF65-F5344CB8AC3E}">
        <p14:creationId xmlns:p14="http://schemas.microsoft.com/office/powerpoint/2010/main" val="1910726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4552714-DD09-463D-91D6-5CFEC9586442}" type="slidenum">
              <a:rPr lang="zh-CN" altLang="en-US" smtClean="0"/>
              <a:t>18</a:t>
            </a:fld>
            <a:endParaRPr lang="zh-CN" altLang="en-US"/>
          </a:p>
        </p:txBody>
      </p:sp>
    </p:spTree>
    <p:extLst>
      <p:ext uri="{BB962C8B-B14F-4D97-AF65-F5344CB8AC3E}">
        <p14:creationId xmlns:p14="http://schemas.microsoft.com/office/powerpoint/2010/main" val="3750765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Gender differences</a:t>
            </a:r>
          </a:p>
          <a:p>
            <a:r>
              <a:rPr lang="zh-CN" altLang="en-US" dirty="0"/>
              <a:t>不同的作者报告了暴力的年级和年龄差异，其中大多数病例发生在年轻和经验不足的学生护士身上。</a:t>
            </a:r>
            <a:r>
              <a:rPr lang="en-US" altLang="zh-CN" dirty="0"/>
              <a:t>12,24,27,28</a:t>
            </a:r>
            <a:r>
              <a:rPr lang="zh-CN" altLang="en-US" dirty="0"/>
              <a:t>这一年龄效应仅适用于老年护理部门的数据。在该部门，报告过去</a:t>
            </a:r>
            <a:r>
              <a:rPr lang="en-US" altLang="zh-CN" dirty="0"/>
              <a:t>3</a:t>
            </a:r>
            <a:r>
              <a:rPr lang="zh-CN" altLang="en-US" dirty="0"/>
              <a:t>个月遭受暴力的护士比没有报告暴力的护士年轻近</a:t>
            </a:r>
            <a:r>
              <a:rPr lang="en-US" altLang="zh-CN" dirty="0"/>
              <a:t>3</a:t>
            </a:r>
            <a:r>
              <a:rPr lang="zh-CN" altLang="en-US" dirty="0"/>
              <a:t>岁。在其他部门没有发现明显的年龄影响，但可以发现类似的趋势。</a:t>
            </a:r>
          </a:p>
        </p:txBody>
      </p:sp>
      <p:sp>
        <p:nvSpPr>
          <p:cNvPr id="4" name="灯片编号占位符 3"/>
          <p:cNvSpPr>
            <a:spLocks noGrp="1"/>
          </p:cNvSpPr>
          <p:nvPr>
            <p:ph type="sldNum" sz="quarter" idx="5"/>
          </p:nvPr>
        </p:nvSpPr>
        <p:spPr/>
        <p:txBody>
          <a:bodyPr/>
          <a:lstStyle/>
          <a:p>
            <a:fld id="{B4552714-DD09-463D-91D6-5CFEC9586442}" type="slidenum">
              <a:rPr lang="zh-CN" altLang="en-US" smtClean="0"/>
              <a:t>19</a:t>
            </a:fld>
            <a:endParaRPr lang="zh-CN" altLang="en-US"/>
          </a:p>
        </p:txBody>
      </p:sp>
    </p:spTree>
    <p:extLst>
      <p:ext uri="{BB962C8B-B14F-4D97-AF65-F5344CB8AC3E}">
        <p14:creationId xmlns:p14="http://schemas.microsoft.com/office/powerpoint/2010/main" val="2110834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基本医疗卫生与健康促进法</a:t>
            </a:r>
            <a:r>
              <a:rPr lang="en-US" altLang="zh-CN" dirty="0"/>
              <a:t>》</a:t>
            </a:r>
            <a:r>
              <a:rPr lang="zh-CN" altLang="en-US" dirty="0"/>
              <a:t>经全国人大常委会表决通过，将于明年</a:t>
            </a:r>
            <a:r>
              <a:rPr lang="en-US" altLang="zh-CN" dirty="0"/>
              <a:t>6</a:t>
            </a:r>
            <a:r>
              <a:rPr lang="zh-CN" altLang="en-US" dirty="0"/>
              <a:t>月</a:t>
            </a:r>
            <a:r>
              <a:rPr lang="en-US" altLang="zh-CN" dirty="0"/>
              <a:t>1</a:t>
            </a:r>
            <a:r>
              <a:rPr lang="zh-CN" altLang="en-US" dirty="0"/>
              <a:t>日实施，这意味着我国将立法防“医闹”。</a:t>
            </a:r>
            <a:endParaRPr lang="en-US" altLang="zh-CN" dirty="0"/>
          </a:p>
          <a:p>
            <a:r>
              <a:rPr lang="zh-CN" altLang="en-US" sz="1200" b="0" i="0" kern="1200" dirty="0">
                <a:solidFill>
                  <a:schemeClr val="tx1"/>
                </a:solidFill>
                <a:effectLst/>
                <a:latin typeface="+mn-lt"/>
                <a:ea typeface="+mn-ea"/>
                <a:cs typeface="+mn-cs"/>
              </a:rPr>
              <a:t>全社会应当关心、尊重医疗卫生人员，维护良好安全的医疗卫生服务秩序，共同构建和谐医患关系。医疗卫生人员的人身安全、人格尊严不受侵犯，其合法权益受法律保护。</a:t>
            </a:r>
            <a:endParaRPr lang="zh-CN" altLang="en-US" dirty="0"/>
          </a:p>
        </p:txBody>
      </p:sp>
      <p:sp>
        <p:nvSpPr>
          <p:cNvPr id="4" name="灯片编号占位符 3"/>
          <p:cNvSpPr>
            <a:spLocks noGrp="1"/>
          </p:cNvSpPr>
          <p:nvPr>
            <p:ph type="sldNum" sz="quarter" idx="5"/>
          </p:nvPr>
        </p:nvSpPr>
        <p:spPr/>
        <p:txBody>
          <a:bodyPr/>
          <a:lstStyle/>
          <a:p>
            <a:fld id="{B4552714-DD09-463D-91D6-5CFEC9586442}" type="slidenum">
              <a:rPr lang="zh-CN" altLang="en-US" smtClean="0"/>
              <a:t>21</a:t>
            </a:fld>
            <a:endParaRPr lang="zh-CN" altLang="en-US"/>
          </a:p>
        </p:txBody>
      </p:sp>
    </p:spTree>
    <p:extLst>
      <p:ext uri="{BB962C8B-B14F-4D97-AF65-F5344CB8AC3E}">
        <p14:creationId xmlns:p14="http://schemas.microsoft.com/office/powerpoint/2010/main" val="23985185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Business Ethics</a:t>
            </a:r>
          </a:p>
          <a:p>
            <a:r>
              <a:rPr lang="en-US" altLang="zh-CN" dirty="0"/>
              <a:t>Concepts and Cases</a:t>
            </a:r>
            <a:endParaRPr lang="zh-CN" altLang="en-US" dirty="0"/>
          </a:p>
        </p:txBody>
      </p:sp>
      <p:sp>
        <p:nvSpPr>
          <p:cNvPr id="4" name="灯片编号占位符 3"/>
          <p:cNvSpPr>
            <a:spLocks noGrp="1"/>
          </p:cNvSpPr>
          <p:nvPr>
            <p:ph type="sldNum" sz="quarter" idx="5"/>
          </p:nvPr>
        </p:nvSpPr>
        <p:spPr/>
        <p:txBody>
          <a:bodyPr/>
          <a:lstStyle/>
          <a:p>
            <a:fld id="{B4552714-DD09-463D-91D6-5CFEC9586442}" type="slidenum">
              <a:rPr lang="zh-CN" altLang="en-US" smtClean="0"/>
              <a:t>22</a:t>
            </a:fld>
            <a:endParaRPr lang="zh-CN" altLang="en-US"/>
          </a:p>
        </p:txBody>
      </p:sp>
    </p:spTree>
    <p:extLst>
      <p:ext uri="{BB962C8B-B14F-4D97-AF65-F5344CB8AC3E}">
        <p14:creationId xmlns:p14="http://schemas.microsoft.com/office/powerpoint/2010/main" val="4270034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Business Ethics </a:t>
            </a:r>
          </a:p>
          <a:p>
            <a:r>
              <a:rPr lang="en-US" altLang="zh-CN" dirty="0"/>
              <a:t>FOR</a:t>
            </a:r>
          </a:p>
          <a:p>
            <a:r>
              <a:rPr lang="en-US" altLang="zh-CN" dirty="0" err="1"/>
              <a:t>DUMmIES</a:t>
            </a:r>
            <a:endParaRPr lang="en-US" altLang="zh-CN" dirty="0"/>
          </a:p>
          <a:p>
            <a:r>
              <a:rPr lang="en-US" altLang="zh-CN" dirty="0" err="1"/>
              <a:t>Someothers</a:t>
            </a:r>
            <a:r>
              <a:rPr lang="zh-CN" altLang="en-US" dirty="0">
                <a:latin typeface="仿宋_GB2312" panose="02010609030101010101" pitchFamily="49" charset="-122"/>
                <a:ea typeface="仿宋_GB2312" panose="02010609030101010101" pitchFamily="49" charset="-122"/>
              </a:rPr>
              <a:t>公平:每个级别的员工都应该遵守相同的行为标准。如果允许高绩效员工的不道德行为不受惩罚，其他员工的士气——进而生产力和道德标准——将受到影响。(有关如何处理不道德的高绩效员工，请参阅第13章。)同样，任何形式的歧视都会对公司的文化和业绩产生负面影响;阅读本章后面的“避免歧视”一节，了解更多关于这个重要话题的信息。</a:t>
            </a:r>
            <a:endParaRPr lang="en-US" altLang="zh-CN" dirty="0">
              <a:latin typeface="仿宋_GB2312" panose="02010609030101010101" pitchFamily="49" charset="-122"/>
              <a:ea typeface="仿宋_GB2312" panose="02010609030101010101" pitchFamily="49" charset="-122"/>
            </a:endParaRPr>
          </a:p>
          <a:p>
            <a:r>
              <a:rPr lang="zh-CN" altLang="en-US" dirty="0">
                <a:latin typeface="仿宋_GB2312" panose="02010609030101010101" pitchFamily="49" charset="-122"/>
                <a:ea typeface="仿宋_GB2312" panose="02010609030101010101" pitchFamily="49" charset="-122"/>
              </a:rPr>
              <a:t>沟通:大多数公司都很擅长自上而下地分享信息。但拥有最佳工作环境的公司也允许自下而上的沟通。如果上级不知道问题所在，他们是无法解决问题的，而员工最有可能是有关可能影响公司健康状况的问题的信息来源。</a:t>
            </a:r>
            <a:endParaRPr lang="en-US" altLang="zh-CN" dirty="0">
              <a:latin typeface="仿宋_GB2312" panose="02010609030101010101" pitchFamily="49" charset="-122"/>
              <a:ea typeface="仿宋_GB2312" panose="02010609030101010101" pitchFamily="49" charset="-122"/>
            </a:endParaRPr>
          </a:p>
          <a:p>
            <a:r>
              <a:rPr lang="zh-CN" altLang="en-US" dirty="0">
                <a:latin typeface="仿宋_GB2312" panose="02010609030101010101" pitchFamily="49" charset="-122"/>
                <a:ea typeface="仿宋_GB2312" panose="02010609030101010101" pitchFamily="49" charset="-122"/>
              </a:rPr>
              <a:t>尊重:员工应该作为个体被考虑，而不是简单地作为公司机器上的一个小齿轮。认识到个人的才能、技能和目标有助于把员工发展成为组织中更有价值的成员，这反过来有助于公司的繁荣。</a:t>
            </a:r>
            <a:endParaRPr lang="en-US" altLang="zh-CN" dirty="0">
              <a:latin typeface="仿宋_GB2312" panose="02010609030101010101" pitchFamily="49" charset="-122"/>
              <a:ea typeface="仿宋_GB2312" panose="02010609030101010101" pitchFamily="49" charset="-122"/>
            </a:endParaRPr>
          </a:p>
          <a:p>
            <a:r>
              <a:rPr lang="zh-CN" altLang="en-US" dirty="0">
                <a:latin typeface="仿宋_GB2312" panose="02010609030101010101" pitchFamily="49" charset="-122"/>
                <a:ea typeface="仿宋_GB2312" panose="02010609030101010101" pitchFamily="49" charset="-122"/>
              </a:rPr>
              <a:t>信任:许多经理坚持人们不喜欢工作，会在任何机会偷懒的想法。然而，各种研究表明，远程办公的员工往往工作更长时间(平均每周58小时，相比之下，标准的办公室工作时间是40小时)，而且比被限制在小隔间的同事更有效率。当然，公司总会有一些员工比其他人需要更多的监督。但是，总的来说，给员工明确的方向，然后走开的管理者比那些徘徊在员工肩膀上的管理者取得更好的结果。</a:t>
            </a:r>
          </a:p>
          <a:p>
            <a:endParaRPr lang="zh-CN" altLang="en-US" dirty="0"/>
          </a:p>
        </p:txBody>
      </p:sp>
      <p:sp>
        <p:nvSpPr>
          <p:cNvPr id="4" name="灯片编号占位符 3"/>
          <p:cNvSpPr>
            <a:spLocks noGrp="1"/>
          </p:cNvSpPr>
          <p:nvPr>
            <p:ph type="sldNum" sz="quarter" idx="5"/>
          </p:nvPr>
        </p:nvSpPr>
        <p:spPr/>
        <p:txBody>
          <a:bodyPr/>
          <a:lstStyle/>
          <a:p>
            <a:fld id="{B4552714-DD09-463D-91D6-5CFEC9586442}" type="slidenum">
              <a:rPr lang="zh-CN" altLang="en-US" smtClean="0"/>
              <a:t>26</a:t>
            </a:fld>
            <a:endParaRPr lang="zh-CN" altLang="en-US"/>
          </a:p>
        </p:txBody>
      </p:sp>
    </p:spTree>
    <p:extLst>
      <p:ext uri="{BB962C8B-B14F-4D97-AF65-F5344CB8AC3E}">
        <p14:creationId xmlns:p14="http://schemas.microsoft.com/office/powerpoint/2010/main" val="14117025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B4552714-DD09-463D-91D6-5CFEC9586442}" type="slidenum">
              <a:rPr lang="zh-CN" altLang="en-US" smtClean="0"/>
              <a:t>27</a:t>
            </a:fld>
            <a:endParaRPr lang="zh-CN" altLang="en-US"/>
          </a:p>
        </p:txBody>
      </p:sp>
    </p:spTree>
    <p:extLst>
      <p:ext uri="{BB962C8B-B14F-4D97-AF65-F5344CB8AC3E}">
        <p14:creationId xmlns:p14="http://schemas.microsoft.com/office/powerpoint/2010/main" val="28640576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B4552714-DD09-463D-91D6-5CFEC9586442}" type="slidenum">
              <a:rPr lang="zh-CN" altLang="en-US" smtClean="0"/>
              <a:t>28</a:t>
            </a:fld>
            <a:endParaRPr lang="zh-CN" altLang="en-US"/>
          </a:p>
        </p:txBody>
      </p:sp>
    </p:spTree>
    <p:extLst>
      <p:ext uri="{BB962C8B-B14F-4D97-AF65-F5344CB8AC3E}">
        <p14:creationId xmlns:p14="http://schemas.microsoft.com/office/powerpoint/2010/main" val="42840328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B4552714-DD09-463D-91D6-5CFEC9586442}" type="slidenum">
              <a:rPr lang="zh-CN" altLang="en-US" smtClean="0"/>
              <a:t>29</a:t>
            </a:fld>
            <a:endParaRPr lang="zh-CN" altLang="en-US"/>
          </a:p>
        </p:txBody>
      </p:sp>
    </p:spTree>
    <p:extLst>
      <p:ext uri="{BB962C8B-B14F-4D97-AF65-F5344CB8AC3E}">
        <p14:creationId xmlns:p14="http://schemas.microsoft.com/office/powerpoint/2010/main" val="921158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B4552714-DD09-463D-91D6-5CFEC9586442}" type="slidenum">
              <a:rPr lang="zh-CN" altLang="en-US" smtClean="0"/>
              <a:t>2</a:t>
            </a:fld>
            <a:endParaRPr lang="zh-CN" altLang="en-US"/>
          </a:p>
        </p:txBody>
      </p:sp>
    </p:spTree>
    <p:extLst>
      <p:ext uri="{BB962C8B-B14F-4D97-AF65-F5344CB8AC3E}">
        <p14:creationId xmlns:p14="http://schemas.microsoft.com/office/powerpoint/2010/main" val="28640576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B4552714-DD09-463D-91D6-5CFEC9586442}" type="slidenum">
              <a:rPr lang="zh-CN" altLang="en-US" smtClean="0"/>
              <a:t>30</a:t>
            </a:fld>
            <a:endParaRPr lang="zh-CN" altLang="en-US"/>
          </a:p>
        </p:txBody>
      </p:sp>
    </p:spTree>
    <p:extLst>
      <p:ext uri="{BB962C8B-B14F-4D97-AF65-F5344CB8AC3E}">
        <p14:creationId xmlns:p14="http://schemas.microsoft.com/office/powerpoint/2010/main" val="24868329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B4552714-DD09-463D-91D6-5CFEC9586442}" type="slidenum">
              <a:rPr lang="zh-CN" altLang="en-US" smtClean="0"/>
              <a:t>31</a:t>
            </a:fld>
            <a:endParaRPr lang="zh-CN" altLang="en-US"/>
          </a:p>
        </p:txBody>
      </p:sp>
    </p:spTree>
    <p:extLst>
      <p:ext uri="{BB962C8B-B14F-4D97-AF65-F5344CB8AC3E}">
        <p14:creationId xmlns:p14="http://schemas.microsoft.com/office/powerpoint/2010/main" val="4207677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B4552714-DD09-463D-91D6-5CFEC9586442}" type="slidenum">
              <a:rPr lang="zh-CN" altLang="en-US" smtClean="0"/>
              <a:t>32</a:t>
            </a:fld>
            <a:endParaRPr lang="zh-CN" altLang="en-US"/>
          </a:p>
        </p:txBody>
      </p:sp>
    </p:spTree>
    <p:extLst>
      <p:ext uri="{BB962C8B-B14F-4D97-AF65-F5344CB8AC3E}">
        <p14:creationId xmlns:p14="http://schemas.microsoft.com/office/powerpoint/2010/main" val="25292817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B4552714-DD09-463D-91D6-5CFEC9586442}" type="slidenum">
              <a:rPr lang="zh-CN" altLang="en-US" smtClean="0"/>
              <a:t>33</a:t>
            </a:fld>
            <a:endParaRPr lang="zh-CN" altLang="en-US"/>
          </a:p>
        </p:txBody>
      </p:sp>
    </p:spTree>
    <p:extLst>
      <p:ext uri="{BB962C8B-B14F-4D97-AF65-F5344CB8AC3E}">
        <p14:creationId xmlns:p14="http://schemas.microsoft.com/office/powerpoint/2010/main" val="42076779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B4552714-DD09-463D-91D6-5CFEC9586442}" type="slidenum">
              <a:rPr lang="zh-CN" altLang="en-US" smtClean="0"/>
              <a:t>34</a:t>
            </a:fld>
            <a:endParaRPr lang="zh-CN" altLang="en-US"/>
          </a:p>
        </p:txBody>
      </p:sp>
    </p:spTree>
    <p:extLst>
      <p:ext uri="{BB962C8B-B14F-4D97-AF65-F5344CB8AC3E}">
        <p14:creationId xmlns:p14="http://schemas.microsoft.com/office/powerpoint/2010/main" val="3000432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事件调查：</a:t>
            </a:r>
          </a:p>
          <a:p>
            <a:pPr marL="171450" indent="-171450">
              <a:buFont typeface="Arial" panose="020B0604020202020204" pitchFamily="34" charset="0"/>
              <a:buChar char="•"/>
            </a:pPr>
            <a:r>
              <a:rPr lang="zh-CN" altLang="en-US" dirty="0"/>
              <a:t>苏州工业园区安监局称，联建科技于</a:t>
            </a:r>
            <a:r>
              <a:rPr lang="en-US" altLang="zh-CN" dirty="0"/>
              <a:t>2008</a:t>
            </a:r>
            <a:r>
              <a:rPr lang="zh-CN" altLang="en-US" dirty="0"/>
              <a:t>年</a:t>
            </a:r>
            <a:r>
              <a:rPr lang="en-US" altLang="zh-CN" dirty="0"/>
              <a:t>9</a:t>
            </a:r>
            <a:r>
              <a:rPr lang="zh-CN" altLang="en-US" dirty="0"/>
              <a:t>月进行了职业危害申报，但并未申报使用正己烷。</a:t>
            </a:r>
            <a:r>
              <a:rPr lang="en-US" altLang="zh-CN" dirty="0"/>
              <a:t>2008</a:t>
            </a:r>
            <a:r>
              <a:rPr lang="zh-CN" altLang="en-US" dirty="0"/>
              <a:t>年</a:t>
            </a:r>
            <a:r>
              <a:rPr lang="en-US" altLang="zh-CN" dirty="0"/>
              <a:t>10</a:t>
            </a:r>
            <a:r>
              <a:rPr lang="zh-CN" altLang="en-US" dirty="0"/>
              <a:t>月，公司在大量使用正己烷后，也始终未向园区安监局作变更申报。因此，至</a:t>
            </a:r>
            <a:r>
              <a:rPr lang="en-US" altLang="zh-CN" dirty="0"/>
              <a:t>2009</a:t>
            </a:r>
            <a:r>
              <a:rPr lang="zh-CN" altLang="en-US" dirty="0"/>
              <a:t>年</a:t>
            </a:r>
            <a:r>
              <a:rPr lang="en-US" altLang="zh-CN" dirty="0"/>
              <a:t>7</a:t>
            </a:r>
            <a:r>
              <a:rPr lang="zh-CN" altLang="en-US" dirty="0"/>
              <a:t>月底，园区安监、卫生部门未将联建公司作业场所正己烷浓度监督监测纳入年度计划中。</a:t>
            </a:r>
          </a:p>
          <a:p>
            <a:pPr marL="171450" indent="-171450">
              <a:buFont typeface="Arial" panose="020B0604020202020204" pitchFamily="34" charset="0"/>
              <a:buChar char="•"/>
            </a:pPr>
            <a:r>
              <a:rPr lang="zh-CN" altLang="en-US" dirty="0"/>
              <a:t>苏州工业园区安全生产监督管理局局长陆建伟认为，正是联建科技违规、违法使用有毒化学溶剂，忽视现场的职业危害防治与员工的防护，造成了这样一起职业危害的中毒事故。</a:t>
            </a:r>
          </a:p>
          <a:p>
            <a:pPr marL="171450" indent="-171450">
              <a:buFont typeface="Arial" panose="020B0604020202020204" pitchFamily="34" charset="0"/>
              <a:buChar char="•"/>
            </a:pPr>
            <a:r>
              <a:rPr lang="zh-CN" altLang="en-US" dirty="0"/>
              <a:t>而园区疾病防治中心卫生检验科科长刘仁平则表示，调查组在对生产现场的空气进行抽样检测后发现，挥发性极强的正己烷在空气中堆积，严重超过了国家规定的安全标准，员工们在没有有效防护的情况下，时间一长，整个车间内的许多员工慢性中毒。</a:t>
            </a:r>
          </a:p>
          <a:p>
            <a:pPr marL="171450" indent="-171450">
              <a:buFont typeface="Arial" panose="020B0604020202020204" pitchFamily="34" charset="0"/>
              <a:buChar char="•"/>
            </a:pPr>
            <a:r>
              <a:rPr lang="zh-CN" altLang="en-US" dirty="0"/>
              <a:t>对此，联建科技副总经理张立升承认，之前的工厂主管使用正己烷来代替酒精擦拭手机屏，主要是因为正己烷比酒精挥发得快，而工厂主管要求作业的速度也要比较快。</a:t>
            </a:r>
          </a:p>
        </p:txBody>
      </p:sp>
      <p:sp>
        <p:nvSpPr>
          <p:cNvPr id="4" name="灯片编号占位符 3"/>
          <p:cNvSpPr>
            <a:spLocks noGrp="1"/>
          </p:cNvSpPr>
          <p:nvPr>
            <p:ph type="sldNum" sz="quarter" idx="10"/>
          </p:nvPr>
        </p:nvSpPr>
        <p:spPr/>
        <p:txBody>
          <a:bodyPr/>
          <a:lstStyle/>
          <a:p>
            <a:fld id="{B4552714-DD09-463D-91D6-5CFEC9586442}" type="slidenum">
              <a:rPr lang="zh-CN" altLang="en-US" smtClean="0"/>
              <a:t>35</a:t>
            </a:fld>
            <a:endParaRPr lang="zh-CN" altLang="en-US"/>
          </a:p>
        </p:txBody>
      </p:sp>
    </p:spTree>
    <p:extLst>
      <p:ext uri="{BB962C8B-B14F-4D97-AF65-F5344CB8AC3E}">
        <p14:creationId xmlns:p14="http://schemas.microsoft.com/office/powerpoint/2010/main" val="13487242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B4552714-DD09-463D-91D6-5CFEC9586442}" type="slidenum">
              <a:rPr lang="zh-CN" altLang="en-US" smtClean="0"/>
              <a:t>36</a:t>
            </a:fld>
            <a:endParaRPr lang="zh-CN" altLang="en-US"/>
          </a:p>
        </p:txBody>
      </p:sp>
    </p:spTree>
    <p:extLst>
      <p:ext uri="{BB962C8B-B14F-4D97-AF65-F5344CB8AC3E}">
        <p14:creationId xmlns:p14="http://schemas.microsoft.com/office/powerpoint/2010/main" val="23730027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现代科技和社会快速发展的进程中，有些企业却出现了漠视人和尊严，把人当作工具和机器的奴隶这种“异化”现象，对企业发展和社会造成了严重的负面影响。企业需要建立“以人为本”的管理理念，注重伦理道德。 经营者最基本的伦理要求就是要关心员工工作条件和劳动环境，不能为了片面追求经济效益而损害员工的身心健康。经营管理者还应该主动关心员工的生活、工作，尊重员工的想法，把员工的利益放在第一位。</a:t>
            </a:r>
          </a:p>
        </p:txBody>
      </p:sp>
      <p:sp>
        <p:nvSpPr>
          <p:cNvPr id="4" name="灯片编号占位符 3"/>
          <p:cNvSpPr>
            <a:spLocks noGrp="1"/>
          </p:cNvSpPr>
          <p:nvPr>
            <p:ph type="sldNum" sz="quarter" idx="10"/>
          </p:nvPr>
        </p:nvSpPr>
        <p:spPr/>
        <p:txBody>
          <a:bodyPr/>
          <a:lstStyle/>
          <a:p>
            <a:fld id="{B4552714-DD09-463D-91D6-5CFEC9586442}" type="slidenum">
              <a:rPr lang="zh-CN" altLang="en-US" smtClean="0"/>
              <a:t>37</a:t>
            </a:fld>
            <a:endParaRPr lang="zh-CN" altLang="en-US"/>
          </a:p>
        </p:txBody>
      </p:sp>
    </p:spTree>
    <p:extLst>
      <p:ext uri="{BB962C8B-B14F-4D97-AF65-F5344CB8AC3E}">
        <p14:creationId xmlns:p14="http://schemas.microsoft.com/office/powerpoint/2010/main" val="11783967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B4552714-DD09-463D-91D6-5CFEC9586442}" type="slidenum">
              <a:rPr lang="zh-CN" altLang="en-US" smtClean="0"/>
              <a:t>38</a:t>
            </a:fld>
            <a:endParaRPr lang="zh-CN" altLang="en-US"/>
          </a:p>
        </p:txBody>
      </p:sp>
    </p:spTree>
    <p:extLst>
      <p:ext uri="{BB962C8B-B14F-4D97-AF65-F5344CB8AC3E}">
        <p14:creationId xmlns:p14="http://schemas.microsoft.com/office/powerpoint/2010/main" val="12254774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工作环境不同于之前企业伦理课程所讲授的其他方面，其主要的影响位于企业内部，即企业与员工的关系，它可以显著影响员工的工作态度，身心健康甚至是生命安全，继而对企业的内部氛围，运作效率，企业形象等方面造成影响，故维持一个良好的工作环境对于企业来说就显得尤为重要。而在工作环境的相关规定方面，一方面是法律法规的硬性规定，其主要的内容是规范物理工作环境，以保护员工的身体健康和生命安全，是工作环境中不可触碰的底线，苏州联建的正己烷中毒事件就是由于忽视这些硬性规定所导致的悲剧；而另一方面则是一些非强制性的规定，像是宽敞舒适的工作场所，互帮互助的同事关系等，其规范的不但有工作环境的物理层面，更有社会层面的内容，通过满足这些规定，可以有效的提高员工的工作满意度，改善企业内部的氛围，助力企业实现长期的发展。最后在工作环境的提升方面，企业改善员工的工作环境，可以通过“硬件”和“软件”两方面来实现。在“硬件”方面，企业可以改善员工的工作场所，给员工配备更好的工作设备，并对一些从事具有危险性工作的员工给予给好的防护和个人保障；在“软件”方面，企业可以通过加强员工的培训，倡导互助互爱的同事关系，树立独特的企业文化等方式来实现工作环境的改善。</a:t>
            </a:r>
            <a:endParaRPr lang="zh-CN" altLang="en-US" dirty="0"/>
          </a:p>
        </p:txBody>
      </p:sp>
      <p:sp>
        <p:nvSpPr>
          <p:cNvPr id="4" name="灯片编号占位符 3"/>
          <p:cNvSpPr>
            <a:spLocks noGrp="1"/>
          </p:cNvSpPr>
          <p:nvPr>
            <p:ph type="sldNum" sz="quarter" idx="10"/>
          </p:nvPr>
        </p:nvSpPr>
        <p:spPr/>
        <p:txBody>
          <a:bodyPr/>
          <a:lstStyle/>
          <a:p>
            <a:fld id="{B4552714-DD09-463D-91D6-5CFEC9586442}" type="slidenum">
              <a:rPr lang="zh-CN" altLang="en-US" smtClean="0"/>
              <a:t>39</a:t>
            </a:fld>
            <a:endParaRPr lang="zh-CN" altLang="en-US"/>
          </a:p>
        </p:txBody>
      </p:sp>
    </p:spTree>
    <p:extLst>
      <p:ext uri="{BB962C8B-B14F-4D97-AF65-F5344CB8AC3E}">
        <p14:creationId xmlns:p14="http://schemas.microsoft.com/office/powerpoint/2010/main" val="1198447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B4552714-DD09-463D-91D6-5CFEC9586442}" type="slidenum">
              <a:rPr lang="zh-CN" altLang="en-US" smtClean="0"/>
              <a:t>3</a:t>
            </a:fld>
            <a:endParaRPr lang="zh-CN" altLang="en-US"/>
          </a:p>
        </p:txBody>
      </p:sp>
    </p:spTree>
    <p:extLst>
      <p:ext uri="{BB962C8B-B14F-4D97-AF65-F5344CB8AC3E}">
        <p14:creationId xmlns:p14="http://schemas.microsoft.com/office/powerpoint/2010/main" val="42840328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工作环境不同于之前企业伦理课程所讲授的其他方面，其主要的影响位于企业内部，即企业与员工的关系，它可以显著影响员工的工作态度，身心健康甚至是生命安全，继而对企业的内部氛围，运作效率，企业形象等方面造成影响，故维持一个良好的工作环境对于企业来说就显得尤为重要。而在工作环境的相关规定方面，一方面是法律法规的硬性规定，其主要的内容是规范物理工作环境，以保护员工的身体健康和生命安全，是工作环境中不可触碰的底线，苏州联建的正己烷中毒事件就是由于忽视这些硬性规定所导致的悲剧；而另一方面则是一些非强制性的规定，像是宽敞舒适的工作场所，互帮互助的同事关系等，其规范的不但有工作环境的物理层面，更有社会层面的内容，通过满足这些规定，可以有效的提高员工的工作满意度，改善企业内部的氛围，助力企业实现长期的发展。最后在工作环境的提升方面，企业改善员工的工作环境，可以通过“硬件”和“软件”两方面来实现。在“硬件”方面，企业可以改善员工的工作场所，给员工配备更好的工作设备，并对一些从事具有危险性工作的员工给予给好的防护和个人保障；在“软件”方面，企业可以通过加强员工的培训，倡导互助互爱的同事关系，树立独特的企业文化等方式来实现工作环境的改善。</a:t>
            </a:r>
            <a:endParaRPr lang="zh-CN" altLang="en-US" dirty="0"/>
          </a:p>
        </p:txBody>
      </p:sp>
      <p:sp>
        <p:nvSpPr>
          <p:cNvPr id="4" name="灯片编号占位符 3"/>
          <p:cNvSpPr>
            <a:spLocks noGrp="1"/>
          </p:cNvSpPr>
          <p:nvPr>
            <p:ph type="sldNum" sz="quarter" idx="5"/>
          </p:nvPr>
        </p:nvSpPr>
        <p:spPr/>
        <p:txBody>
          <a:bodyPr/>
          <a:lstStyle/>
          <a:p>
            <a:fld id="{B4552714-DD09-463D-91D6-5CFEC9586442}" type="slidenum">
              <a:rPr lang="zh-CN" altLang="en-US" smtClean="0"/>
              <a:t>40</a:t>
            </a:fld>
            <a:endParaRPr lang="zh-CN" altLang="en-US"/>
          </a:p>
        </p:txBody>
      </p:sp>
    </p:spTree>
    <p:extLst>
      <p:ext uri="{BB962C8B-B14F-4D97-AF65-F5344CB8AC3E}">
        <p14:creationId xmlns:p14="http://schemas.microsoft.com/office/powerpoint/2010/main" val="2217849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B4552714-DD09-463D-91D6-5CFEC9586442}" type="slidenum">
              <a:rPr lang="zh-CN" altLang="en-US" smtClean="0"/>
              <a:t>4</a:t>
            </a:fld>
            <a:endParaRPr lang="zh-CN" altLang="en-US"/>
          </a:p>
        </p:txBody>
      </p:sp>
    </p:spTree>
    <p:extLst>
      <p:ext uri="{BB962C8B-B14F-4D97-AF65-F5344CB8AC3E}">
        <p14:creationId xmlns:p14="http://schemas.microsoft.com/office/powerpoint/2010/main" val="3728434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B4552714-DD09-463D-91D6-5CFEC9586442}" type="slidenum">
              <a:rPr lang="zh-CN" altLang="en-US" smtClean="0"/>
              <a:t>5</a:t>
            </a:fld>
            <a:endParaRPr lang="zh-CN" altLang="en-US"/>
          </a:p>
        </p:txBody>
      </p:sp>
    </p:spTree>
    <p:extLst>
      <p:ext uri="{BB962C8B-B14F-4D97-AF65-F5344CB8AC3E}">
        <p14:creationId xmlns:p14="http://schemas.microsoft.com/office/powerpoint/2010/main" val="2243205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B4552714-DD09-463D-91D6-5CFEC9586442}" type="slidenum">
              <a:rPr lang="zh-CN" altLang="en-US" smtClean="0"/>
              <a:t>6</a:t>
            </a:fld>
            <a:endParaRPr lang="zh-CN" altLang="en-US"/>
          </a:p>
        </p:txBody>
      </p:sp>
    </p:spTree>
    <p:extLst>
      <p:ext uri="{BB962C8B-B14F-4D97-AF65-F5344CB8AC3E}">
        <p14:creationId xmlns:p14="http://schemas.microsoft.com/office/powerpoint/2010/main" val="2486832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u="none" strike="noStrike" kern="1200" baseline="0" dirty="0">
                <a:solidFill>
                  <a:schemeClr val="tx1"/>
                </a:solidFill>
                <a:latin typeface="+mn-lt"/>
                <a:ea typeface="+mn-ea"/>
                <a:cs typeface="+mn-cs"/>
              </a:rPr>
              <a:t>Organizational Psychology Review 2016</a:t>
            </a:r>
          </a:p>
          <a:p>
            <a:r>
              <a:rPr lang="en-US" altLang="zh-CN" sz="1200" b="1" i="0" u="none" strike="noStrike" kern="1200" baseline="0" dirty="0">
                <a:solidFill>
                  <a:schemeClr val="tx1"/>
                </a:solidFill>
                <a:latin typeface="+mn-lt"/>
                <a:ea typeface="+mn-ea"/>
                <a:cs typeface="+mn-cs"/>
              </a:rPr>
              <a:t>Workplace safety: A review and research synthesis</a:t>
            </a:r>
          </a:p>
          <a:p>
            <a:r>
              <a:rPr lang="en-US" altLang="zh-CN" sz="1200" b="1" i="0" u="none" strike="noStrike" kern="1200" baseline="0" dirty="0">
                <a:solidFill>
                  <a:schemeClr val="tx1"/>
                </a:solidFill>
                <a:latin typeface="+mn-lt"/>
                <a:ea typeface="+mn-ea"/>
                <a:cs typeface="+mn-cs"/>
              </a:rPr>
              <a:t>Jeremy M. </a:t>
            </a:r>
            <a:r>
              <a:rPr lang="en-US" altLang="zh-CN" sz="1200" b="1" i="0" u="none" strike="noStrike" kern="1200" baseline="0" dirty="0" err="1">
                <a:solidFill>
                  <a:schemeClr val="tx1"/>
                </a:solidFill>
                <a:latin typeface="+mn-lt"/>
                <a:ea typeface="+mn-ea"/>
                <a:cs typeface="+mn-cs"/>
              </a:rPr>
              <a:t>Beus</a:t>
            </a:r>
            <a:endParaRPr lang="en-US" altLang="zh-CN" sz="1200" b="1" i="0" u="none" strike="noStrike" kern="1200" baseline="0" dirty="0">
              <a:solidFill>
                <a:schemeClr val="tx1"/>
              </a:solidFill>
              <a:latin typeface="+mn-lt"/>
              <a:ea typeface="+mn-ea"/>
              <a:cs typeface="+mn-cs"/>
            </a:endParaRPr>
          </a:p>
          <a:p>
            <a:r>
              <a:rPr lang="en-US" altLang="zh-CN" sz="1200" b="1" i="0" u="none" strike="noStrike" kern="1200" baseline="0" dirty="0">
                <a:solidFill>
                  <a:schemeClr val="tx1"/>
                </a:solidFill>
                <a:latin typeface="+mn-lt"/>
                <a:ea typeface="+mn-ea"/>
                <a:cs typeface="+mn-cs"/>
              </a:rPr>
              <a:t>Louisiana State University, USA</a:t>
            </a:r>
          </a:p>
          <a:p>
            <a:r>
              <a:rPr lang="en-US" altLang="zh-CN" sz="1200" b="1" i="0" u="none" strike="noStrike" kern="1200" baseline="0" dirty="0">
                <a:solidFill>
                  <a:schemeClr val="tx1"/>
                </a:solidFill>
                <a:latin typeface="+mn-lt"/>
                <a:ea typeface="+mn-ea"/>
                <a:cs typeface="+mn-cs"/>
              </a:rPr>
              <a:t>Mallory A. McCord</a:t>
            </a:r>
          </a:p>
          <a:p>
            <a:r>
              <a:rPr lang="en-US" altLang="zh-CN" sz="1200" b="1" i="0" u="none" strike="noStrike" kern="1200" baseline="0" dirty="0">
                <a:solidFill>
                  <a:schemeClr val="tx1"/>
                </a:solidFill>
                <a:latin typeface="+mn-lt"/>
                <a:ea typeface="+mn-ea"/>
                <a:cs typeface="+mn-cs"/>
              </a:rPr>
              <a:t>University of Central Florida, USA</a:t>
            </a:r>
          </a:p>
          <a:p>
            <a:r>
              <a:rPr lang="en-US" altLang="zh-CN" sz="1200" b="1" i="0" u="none" strike="noStrike" kern="1200" baseline="0" dirty="0" err="1">
                <a:solidFill>
                  <a:schemeClr val="tx1"/>
                </a:solidFill>
                <a:latin typeface="+mn-lt"/>
                <a:ea typeface="+mn-ea"/>
                <a:cs typeface="+mn-cs"/>
              </a:rPr>
              <a:t>Dov</a:t>
            </a:r>
            <a:r>
              <a:rPr lang="en-US" altLang="zh-CN" sz="1200" b="1" i="0" u="none" strike="noStrike" kern="1200" baseline="0" dirty="0">
                <a:solidFill>
                  <a:schemeClr val="tx1"/>
                </a:solidFill>
                <a:latin typeface="+mn-lt"/>
                <a:ea typeface="+mn-ea"/>
                <a:cs typeface="+mn-cs"/>
              </a:rPr>
              <a:t> Zohar</a:t>
            </a:r>
          </a:p>
          <a:p>
            <a:r>
              <a:rPr lang="en-US" altLang="zh-CN" sz="1200" b="1" i="0" u="none" strike="noStrike" kern="1200" baseline="0" dirty="0">
                <a:solidFill>
                  <a:schemeClr val="tx1"/>
                </a:solidFill>
                <a:latin typeface="+mn-lt"/>
                <a:ea typeface="+mn-ea"/>
                <a:cs typeface="+mn-cs"/>
              </a:rPr>
              <a:t>Technion – Israel Institute of Technology, Israel</a:t>
            </a:r>
          </a:p>
          <a:p>
            <a:r>
              <a:rPr lang="zh-CN" altLang="en-US" dirty="0"/>
              <a:t>首先，作者提供了工作场所安全的正式定义，然后基于现有理论创建了一个综合安全模型（</a:t>
            </a:r>
            <a:r>
              <a:rPr lang="en-US" altLang="zh-CN" dirty="0"/>
              <a:t>ISM</a:t>
            </a:r>
            <a:r>
              <a:rPr lang="zh-CN" altLang="en-US" dirty="0"/>
              <a:t>），以总结当前对工作场所安全的理论期望。 其次，作者对安全性文献进行有针对性的审查，并将现有的经验发现与</a:t>
            </a:r>
            <a:r>
              <a:rPr lang="en-US" altLang="zh-CN" dirty="0"/>
              <a:t>ISM</a:t>
            </a:r>
            <a:r>
              <a:rPr lang="zh-CN" altLang="en-US" dirty="0"/>
              <a:t>进行比较。 最后，作者使用本综述的结果来阐明理论与研究之间的差距，然后就理论和经验上的改进提出建议，以指导和整合未来的工作场所安全性研究。</a:t>
            </a:r>
          </a:p>
        </p:txBody>
      </p:sp>
      <p:sp>
        <p:nvSpPr>
          <p:cNvPr id="4" name="灯片编号占位符 3"/>
          <p:cNvSpPr>
            <a:spLocks noGrp="1"/>
          </p:cNvSpPr>
          <p:nvPr>
            <p:ph type="sldNum" sz="quarter" idx="10"/>
          </p:nvPr>
        </p:nvSpPr>
        <p:spPr/>
        <p:txBody>
          <a:bodyPr/>
          <a:lstStyle/>
          <a:p>
            <a:fld id="{B4552714-DD09-463D-91D6-5CFEC9586442}" type="slidenum">
              <a:rPr lang="zh-CN" altLang="en-US" smtClean="0"/>
              <a:t>7</a:t>
            </a:fld>
            <a:endParaRPr lang="zh-CN" altLang="en-US"/>
          </a:p>
        </p:txBody>
      </p:sp>
    </p:spTree>
    <p:extLst>
      <p:ext uri="{BB962C8B-B14F-4D97-AF65-F5344CB8AC3E}">
        <p14:creationId xmlns:p14="http://schemas.microsoft.com/office/powerpoint/2010/main" val="4284032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thickest lines indicate substantive empirical support (i.e., Link 12); the middle-sized lines indicate moderate empirical</a:t>
            </a:r>
          </a:p>
          <a:p>
            <a:r>
              <a:rPr lang="en-US" altLang="zh-CN" dirty="0"/>
              <a:t>support (i.e., Links 2, 4, 5, 6, 7, 13); the dashed lines indicate weak or insufficient empirical support (i.e., Links 1, 3, 8, 9, 10,</a:t>
            </a:r>
          </a:p>
          <a:p>
            <a:r>
              <a:rPr lang="en-US" altLang="zh-CN" dirty="0"/>
              <a:t>11, 14). Note that the thickness of arrows is not an indication of effect size but rather the extent and clarity of empirical</a:t>
            </a:r>
          </a:p>
          <a:p>
            <a:r>
              <a:rPr lang="en-US" altLang="zh-CN" dirty="0"/>
              <a:t>findings regarding the linkage.</a:t>
            </a:r>
            <a:endParaRPr lang="zh-CN" altLang="en-US" dirty="0"/>
          </a:p>
        </p:txBody>
      </p:sp>
      <p:sp>
        <p:nvSpPr>
          <p:cNvPr id="4" name="灯片编号占位符 3"/>
          <p:cNvSpPr>
            <a:spLocks noGrp="1"/>
          </p:cNvSpPr>
          <p:nvPr>
            <p:ph type="sldNum" sz="quarter" idx="5"/>
          </p:nvPr>
        </p:nvSpPr>
        <p:spPr/>
        <p:txBody>
          <a:bodyPr/>
          <a:lstStyle/>
          <a:p>
            <a:fld id="{B4552714-DD09-463D-91D6-5CFEC9586442}" type="slidenum">
              <a:rPr lang="zh-CN" altLang="en-US" smtClean="0"/>
              <a:t>8</a:t>
            </a:fld>
            <a:endParaRPr lang="zh-CN" altLang="en-US"/>
          </a:p>
        </p:txBody>
      </p:sp>
    </p:spTree>
    <p:extLst>
      <p:ext uri="{BB962C8B-B14F-4D97-AF65-F5344CB8AC3E}">
        <p14:creationId xmlns:p14="http://schemas.microsoft.com/office/powerpoint/2010/main" val="880969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a:solidFill>
                  <a:schemeClr val="tx1"/>
                </a:solidFill>
                <a:effectLst/>
                <a:latin typeface="+mn-lt"/>
                <a:ea typeface="+mn-ea"/>
                <a:cs typeface="+mn-cs"/>
              </a:rPr>
              <a:t>New solutions : a journal of environmental and occupational health policy : NS</a:t>
            </a:r>
          </a:p>
          <a:p>
            <a:r>
              <a:rPr lang="en-US" altLang="zh-CN" sz="1200" b="0" i="0" kern="1200" dirty="0">
                <a:solidFill>
                  <a:schemeClr val="tx1"/>
                </a:solidFill>
                <a:effectLst/>
                <a:latin typeface="+mn-lt"/>
                <a:ea typeface="+mn-ea"/>
                <a:cs typeface="+mn-cs"/>
              </a:rPr>
              <a:t>Workplace Safety and Health Improvements Through a Labor/Management Training and Collaboration</a:t>
            </a:r>
          </a:p>
          <a:p>
            <a:r>
              <a:rPr lang="en-US" altLang="zh-CN" sz="1200" b="0" i="0" kern="1200" dirty="0">
                <a:solidFill>
                  <a:schemeClr val="tx1"/>
                </a:solidFill>
                <a:effectLst/>
                <a:latin typeface="+mn-lt"/>
                <a:ea typeface="+mn-ea"/>
                <a:cs typeface="+mn-cs"/>
              </a:rPr>
              <a:t>Bruce Mahan, John </a:t>
            </a:r>
            <a:r>
              <a:rPr lang="en-US" altLang="zh-CN" sz="1200" b="0" i="0" kern="1200" dirty="0" err="1">
                <a:solidFill>
                  <a:schemeClr val="tx1"/>
                </a:solidFill>
                <a:effectLst/>
                <a:latin typeface="+mn-lt"/>
                <a:ea typeface="+mn-ea"/>
                <a:cs typeface="+mn-cs"/>
              </a:rPr>
              <a:t>Morawetz</a:t>
            </a:r>
            <a:r>
              <a:rPr lang="en-US" altLang="zh-CN" sz="1200" b="0" i="0" kern="1200" dirty="0">
                <a:solidFill>
                  <a:schemeClr val="tx1"/>
                </a:solidFill>
                <a:effectLst/>
                <a:latin typeface="+mn-lt"/>
                <a:ea typeface="+mn-ea"/>
                <a:cs typeface="+mn-cs"/>
              </a:rPr>
              <a:t>, Ruth </a:t>
            </a:r>
            <a:r>
              <a:rPr lang="en-US" altLang="zh-CN" sz="1200" b="0" i="0" kern="1200" dirty="0" err="1">
                <a:solidFill>
                  <a:schemeClr val="tx1"/>
                </a:solidFill>
                <a:effectLst/>
                <a:latin typeface="+mn-lt"/>
                <a:ea typeface="+mn-ea"/>
                <a:cs typeface="+mn-cs"/>
              </a:rPr>
              <a:t>Ruttenberg</a:t>
            </a:r>
            <a:r>
              <a:rPr lang="en-US" altLang="zh-CN" sz="1200" b="0" i="0" kern="1200" dirty="0">
                <a:solidFill>
                  <a:schemeClr val="tx1"/>
                </a:solidFill>
                <a:effectLst/>
                <a:latin typeface="+mn-lt"/>
                <a:ea typeface="+mn-ea"/>
                <a:cs typeface="+mn-cs"/>
              </a:rPr>
              <a:t>, and Rick Workman</a:t>
            </a:r>
          </a:p>
        </p:txBody>
      </p:sp>
      <p:sp>
        <p:nvSpPr>
          <p:cNvPr id="4" name="灯片编号占位符 3"/>
          <p:cNvSpPr>
            <a:spLocks noGrp="1"/>
          </p:cNvSpPr>
          <p:nvPr>
            <p:ph type="sldNum" sz="quarter" idx="10"/>
          </p:nvPr>
        </p:nvSpPr>
        <p:spPr/>
        <p:txBody>
          <a:bodyPr/>
          <a:lstStyle/>
          <a:p>
            <a:fld id="{B4552714-DD09-463D-91D6-5CFEC9586442}" type="slidenum">
              <a:rPr lang="zh-CN" altLang="en-US" smtClean="0"/>
              <a:t>9</a:t>
            </a:fld>
            <a:endParaRPr lang="zh-CN" altLang="en-US"/>
          </a:p>
        </p:txBody>
      </p:sp>
    </p:spTree>
    <p:extLst>
      <p:ext uri="{BB962C8B-B14F-4D97-AF65-F5344CB8AC3E}">
        <p14:creationId xmlns:p14="http://schemas.microsoft.com/office/powerpoint/2010/main" val="15294242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a:extLst>
              <a:ext uri="{FF2B5EF4-FFF2-40B4-BE49-F238E27FC236}">
                <a16:creationId xmlns:a16="http://schemas.microsoft.com/office/drawing/2014/main" id="{EE93298B-FA0C-410D-A33F-B20DD39E6D16}"/>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105376740"/>
      </p:ext>
    </p:extLst>
  </p:cSld>
  <p:clrMapOvr>
    <a:masterClrMapping/>
  </p:clrMapOvr>
  <mc:AlternateContent xmlns:mc="http://schemas.openxmlformats.org/markup-compatibility/2006" xmlns:p14="http://schemas.microsoft.com/office/powerpoint/2010/main">
    <mc:Choice Requires="p14">
      <p:transition spd="slow" p14:dur="1600" advTm="3000">
        <p14:prism isInverted="1"/>
      </p:transition>
    </mc:Choice>
    <mc:Fallback xmlns:p15="http://schemas.microsoft.com/office/powerpoint/2012/main" xmlns="">
      <p:transition spd="slow"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blipFill dpi="0"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5250082"/>
      </p:ext>
    </p:extLst>
  </p:cSld>
  <p:clrMapOvr>
    <a:masterClrMapping/>
  </p:clrMapOvr>
  <mc:AlternateContent xmlns:mc="http://schemas.openxmlformats.org/markup-compatibility/2006" xmlns:p14="http://schemas.microsoft.com/office/powerpoint/2010/main">
    <mc:Choice Requires="p14">
      <p:transition spd="slow" p14:dur="1600" advTm="3000">
        <p14:prism isInverted="1"/>
      </p:transition>
    </mc:Choice>
    <mc:Fallback xmlns:p15="http://schemas.microsoft.com/office/powerpoint/2012/main" xmlns="">
      <p:transition spd="slow"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节标题">
    <p:spTree>
      <p:nvGrpSpPr>
        <p:cNvPr id="1" name=""/>
        <p:cNvGrpSpPr/>
        <p:nvPr/>
      </p:nvGrpSpPr>
      <p:grpSpPr>
        <a:xfrm>
          <a:off x="0" y="0"/>
          <a:ext cx="0" cy="0"/>
          <a:chOff x="0" y="0"/>
          <a:chExt cx="0" cy="0"/>
        </a:xfrm>
      </p:grpSpPr>
      <p:sp>
        <p:nvSpPr>
          <p:cNvPr id="22" name="矩形 21"/>
          <p:cNvSpPr/>
          <p:nvPr userDrawn="1"/>
        </p:nvSpPr>
        <p:spPr>
          <a:xfrm>
            <a:off x="0" y="0"/>
            <a:ext cx="12192000" cy="6858000"/>
          </a:xfrm>
          <a:prstGeom prst="rect">
            <a:avLst/>
          </a:prstGeom>
          <a:blipFill dpi="0" rotWithShape="1">
            <a:blip r:embed="rId2">
              <a:alphaModFix amt="3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590959" y="1117638"/>
            <a:ext cx="1101008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组合 2"/>
          <p:cNvGrpSpPr/>
          <p:nvPr userDrawn="1"/>
        </p:nvGrpSpPr>
        <p:grpSpPr>
          <a:xfrm>
            <a:off x="9779201" y="672068"/>
            <a:ext cx="1821841" cy="251598"/>
            <a:chOff x="9570059" y="634999"/>
            <a:chExt cx="2090260" cy="288667"/>
          </a:xfrm>
        </p:grpSpPr>
        <p:grpSp>
          <p:nvGrpSpPr>
            <p:cNvPr id="6" name="组合 5"/>
            <p:cNvGrpSpPr/>
            <p:nvPr userDrawn="1"/>
          </p:nvGrpSpPr>
          <p:grpSpPr>
            <a:xfrm>
              <a:off x="11372176" y="634999"/>
              <a:ext cx="288143" cy="288667"/>
              <a:chOff x="6084168" y="1274820"/>
              <a:chExt cx="432048" cy="432834"/>
            </a:xfrm>
          </p:grpSpPr>
          <p:sp>
            <p:nvSpPr>
              <p:cNvPr id="7" name="椭圆 22"/>
              <p:cNvSpPr>
                <a:spLocks noChangeArrowheads="1"/>
              </p:cNvSpPr>
              <p:nvPr/>
            </p:nvSpPr>
            <p:spPr bwMode="auto">
              <a:xfrm>
                <a:off x="6084168" y="1274820"/>
                <a:ext cx="432048"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itchFamily="2" charset="-122"/>
                  </a:defRPr>
                </a:lvl9pPr>
              </a:lstStyle>
              <a:p>
                <a:pPr algn="ctr"/>
                <a:endParaRPr lang="zh-CN" altLang="en-US">
                  <a:solidFill>
                    <a:srgbClr val="FFFFFF"/>
                  </a:solidFill>
                  <a:latin typeface="Calibri" pitchFamily="34" charset="0"/>
                </a:endParaRPr>
              </a:p>
            </p:txBody>
          </p:sp>
          <p:sp>
            <p:nvSpPr>
              <p:cNvPr id="8"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a:extLst/>
            </p:spPr>
            <p:txBody>
              <a:bodyPr wrap="none" lIns="34290" tIns="17145" rIns="34290" bIns="17145"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black"/>
                  </a:solidFill>
                  <a:effectLst/>
                  <a:uLnTx/>
                  <a:uFillTx/>
                  <a:latin typeface="Roboto Light"/>
                  <a:ea typeface="+mn-ea"/>
                  <a:cs typeface="+mn-cs"/>
                </a:endParaRPr>
              </a:p>
            </p:txBody>
          </p:sp>
        </p:grpSp>
        <p:grpSp>
          <p:nvGrpSpPr>
            <p:cNvPr id="9" name="组合 8"/>
            <p:cNvGrpSpPr/>
            <p:nvPr userDrawn="1"/>
          </p:nvGrpSpPr>
          <p:grpSpPr>
            <a:xfrm>
              <a:off x="10472489" y="635130"/>
              <a:ext cx="288143" cy="288143"/>
              <a:chOff x="4788024" y="1275213"/>
              <a:chExt cx="432048" cy="432048"/>
            </a:xfrm>
          </p:grpSpPr>
          <p:sp>
            <p:nvSpPr>
              <p:cNvPr id="10" name="椭圆 65"/>
              <p:cNvSpPr>
                <a:spLocks noChangeArrowheads="1"/>
              </p:cNvSpPr>
              <p:nvPr/>
            </p:nvSpPr>
            <p:spPr bwMode="auto">
              <a:xfrm>
                <a:off x="4788024" y="1275213"/>
                <a:ext cx="432048" cy="43204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itchFamily="2" charset="-122"/>
                  </a:defRPr>
                </a:lvl9pPr>
              </a:lstStyle>
              <a:p>
                <a:pPr algn="ctr"/>
                <a:endParaRPr lang="zh-CN" altLang="en-US">
                  <a:solidFill>
                    <a:srgbClr val="FFFFFF"/>
                  </a:solidFill>
                  <a:latin typeface="Calibri" pitchFamily="34" charset="0"/>
                </a:endParaRPr>
              </a:p>
            </p:txBody>
          </p:sp>
          <p:sp>
            <p:nvSpPr>
              <p:cNvPr id="11"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a:extLst/>
            </p:spPr>
            <p:txBody>
              <a:bodyPr wrap="none" lIns="34290" tIns="17145" rIns="34290" bIns="17145"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black"/>
                  </a:solidFill>
                  <a:effectLst/>
                  <a:uLnTx/>
                  <a:uFillTx/>
                  <a:latin typeface="Roboto Light"/>
                  <a:ea typeface="+mn-ea"/>
                  <a:cs typeface="+mn-cs"/>
                </a:endParaRPr>
              </a:p>
            </p:txBody>
          </p:sp>
        </p:grpSp>
        <p:grpSp>
          <p:nvGrpSpPr>
            <p:cNvPr id="12" name="组合 11"/>
            <p:cNvGrpSpPr/>
            <p:nvPr userDrawn="1"/>
          </p:nvGrpSpPr>
          <p:grpSpPr>
            <a:xfrm>
              <a:off x="10924389" y="634999"/>
              <a:ext cx="288666" cy="288667"/>
              <a:chOff x="5436096" y="1274820"/>
              <a:chExt cx="432833" cy="432834"/>
            </a:xfrm>
          </p:grpSpPr>
          <p:sp>
            <p:nvSpPr>
              <p:cNvPr id="13" name="椭圆 16"/>
              <p:cNvSpPr>
                <a:spLocks noChangeArrowheads="1"/>
              </p:cNvSpPr>
              <p:nvPr/>
            </p:nvSpPr>
            <p:spPr bwMode="auto">
              <a:xfrm>
                <a:off x="5436096"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itchFamily="2" charset="-122"/>
                  </a:defRPr>
                </a:lvl9pPr>
              </a:lstStyle>
              <a:p>
                <a:pPr algn="ctr"/>
                <a:endParaRPr lang="zh-CN" altLang="en-US">
                  <a:solidFill>
                    <a:srgbClr val="FFFFFF"/>
                  </a:solidFill>
                  <a:latin typeface="Calibri" pitchFamily="34" charset="0"/>
                </a:endParaRPr>
              </a:p>
            </p:txBody>
          </p:sp>
          <p:sp>
            <p:nvSpPr>
              <p:cNvPr id="14"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a:extLst/>
            </p:spPr>
            <p:txBody>
              <a:bodyPr wrap="none" lIns="34290" tIns="17145" rIns="34290" bIns="17145"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black"/>
                  </a:solidFill>
                  <a:effectLst/>
                  <a:uLnTx/>
                  <a:uFillTx/>
                  <a:latin typeface="Roboto Light"/>
                  <a:ea typeface="+mn-ea"/>
                  <a:cs typeface="+mn-cs"/>
                </a:endParaRPr>
              </a:p>
            </p:txBody>
          </p:sp>
        </p:grpSp>
        <p:grpSp>
          <p:nvGrpSpPr>
            <p:cNvPr id="15" name="组合 14"/>
            <p:cNvGrpSpPr/>
            <p:nvPr userDrawn="1"/>
          </p:nvGrpSpPr>
          <p:grpSpPr>
            <a:xfrm>
              <a:off x="9570059" y="634999"/>
              <a:ext cx="288666" cy="288667"/>
              <a:chOff x="3491880" y="1274820"/>
              <a:chExt cx="432833" cy="432834"/>
            </a:xfrm>
          </p:grpSpPr>
          <p:sp>
            <p:nvSpPr>
              <p:cNvPr id="16"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itchFamily="2" charset="-122"/>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itchFamily="34" charset="0"/>
                  <a:ea typeface="宋体" pitchFamily="2" charset="-122"/>
                  <a:cs typeface="+mn-cs"/>
                </a:endParaRPr>
              </a:p>
            </p:txBody>
          </p:sp>
          <p:sp>
            <p:nvSpPr>
              <p:cNvPr id="17"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a:extLst/>
            </p:spPr>
            <p:txBody>
              <a:bodyPr wrap="none" lIns="34290" tIns="17145" rIns="34290" bIns="17145"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black"/>
                  </a:solidFill>
                  <a:effectLst/>
                  <a:uLnTx/>
                  <a:uFillTx/>
                  <a:latin typeface="Roboto Light"/>
                  <a:ea typeface="+mn-ea"/>
                  <a:cs typeface="+mn-cs"/>
                </a:endParaRPr>
              </a:p>
            </p:txBody>
          </p:sp>
        </p:grpSp>
        <p:grpSp>
          <p:nvGrpSpPr>
            <p:cNvPr id="18" name="组合 17"/>
            <p:cNvGrpSpPr/>
            <p:nvPr userDrawn="1"/>
          </p:nvGrpSpPr>
          <p:grpSpPr>
            <a:xfrm>
              <a:off x="10021769" y="634999"/>
              <a:ext cx="288666" cy="288667"/>
              <a:chOff x="4139952" y="1274820"/>
              <a:chExt cx="432833" cy="432834"/>
            </a:xfrm>
          </p:grpSpPr>
          <p:sp>
            <p:nvSpPr>
              <p:cNvPr id="19" name="椭圆 16"/>
              <p:cNvSpPr>
                <a:spLocks noChangeArrowheads="1"/>
              </p:cNvSpPr>
              <p:nvPr/>
            </p:nvSpPr>
            <p:spPr bwMode="auto">
              <a:xfrm>
                <a:off x="4139952"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anose="020B0604020202020204" pitchFamily="34" charset="0"/>
                    <a:ea typeface="宋体" pitchFamily="2" charset="-122"/>
                  </a:defRPr>
                </a:lvl9pPr>
              </a:lstStyle>
              <a:p>
                <a:pPr algn="ctr"/>
                <a:endParaRPr lang="zh-CN" altLang="en-US">
                  <a:solidFill>
                    <a:srgbClr val="FFFFFF"/>
                  </a:solidFill>
                  <a:latin typeface="Calibri" pitchFamily="34" charset="0"/>
                </a:endParaRPr>
              </a:p>
            </p:txBody>
          </p:sp>
          <p:sp>
            <p:nvSpPr>
              <p:cNvPr id="20"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a:extLst/>
            </p:spPr>
            <p:txBody>
              <a:bodyPr wrap="none" lIns="34290" tIns="17145" rIns="34290" bIns="17145"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black"/>
                  </a:solidFill>
                  <a:effectLst/>
                  <a:uLnTx/>
                  <a:uFillTx/>
                  <a:latin typeface="Roboto Light"/>
                  <a:ea typeface="+mn-ea"/>
                  <a:cs typeface="+mn-cs"/>
                </a:endParaRPr>
              </a:p>
            </p:txBody>
          </p:sp>
        </p:grpSp>
      </p:grpSp>
      <p:pic>
        <p:nvPicPr>
          <p:cNvPr id="21" name="图片 2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47323" y="373532"/>
            <a:ext cx="871877" cy="871877"/>
          </a:xfrm>
          <a:prstGeom prst="rect">
            <a:avLst/>
          </a:prstGeom>
        </p:spPr>
      </p:pic>
    </p:spTree>
    <p:extLst>
      <p:ext uri="{BB962C8B-B14F-4D97-AF65-F5344CB8AC3E}">
        <p14:creationId xmlns:p14="http://schemas.microsoft.com/office/powerpoint/2010/main" val="1241774849"/>
      </p:ext>
    </p:extLst>
  </p:cSld>
  <p:clrMapOvr>
    <a:masterClrMapping/>
  </p:clrMapOvr>
  <mc:AlternateContent xmlns:mc="http://schemas.openxmlformats.org/markup-compatibility/2006" xmlns:p14="http://schemas.microsoft.com/office/powerpoint/2010/main">
    <mc:Choice Requires="p14">
      <p:transition spd="slow" p14:dur="1600" advTm="3000">
        <p14:prism isInverted="1"/>
      </p:transition>
    </mc:Choice>
    <mc:Fallback xmlns:p15="http://schemas.microsoft.com/office/powerpoint/2012/main" xmlns="">
      <p:transition spd="slow" advTm="3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22" presetClass="entr" presetSubtype="8" fill="hold" nodeType="afterEffect">
                                  <p:childTnLst>
                                    <p:set>
                                      <p:cBhvr>
                                        <p:cTn id="7" dur="1" fill="hold">
                                          <p:stCondLst>
                                            <p:cond delay="0"/>
                                          </p:stCondLst>
                                        </p:cTn>
                                        <p:tgtEl>
                                          <p:spTgt spid="5"/>
                                        </p:tgtEl>
                                        <p:attrNameLst>
                                          <p:attrName>style.visibility</p:attrName>
                                        </p:attrNameLst>
                                      </p:cBhvr>
                                      <p:to>
                                        <p:strVal val="visible"/>
                                      </p:to>
                                    </p:set>
                                    <p:animEffect transition="in" filter="wipe(left)">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09"/>
            <a:ext cx="12192000" cy="6856781"/>
          </a:xfrm>
          <a:prstGeom prst="rect">
            <a:avLst/>
          </a:prstGeom>
        </p:spPr>
      </p:pic>
    </p:spTree>
    <p:extLst>
      <p:ext uri="{BB962C8B-B14F-4D97-AF65-F5344CB8AC3E}">
        <p14:creationId xmlns:p14="http://schemas.microsoft.com/office/powerpoint/2010/main" val="2552644112"/>
      </p:ext>
    </p:extLst>
  </p:cSld>
  <p:clrMapOvr>
    <a:masterClrMapping/>
  </p:clrMapOvr>
  <mc:AlternateContent xmlns:mc="http://schemas.openxmlformats.org/markup-compatibility/2006" xmlns:p14="http://schemas.microsoft.com/office/powerpoint/2010/main">
    <mc:Choice Requires="p14">
      <p:transition spd="slow" p14:dur="1600" advTm="3000">
        <p14:prism isInverted="1"/>
      </p:transition>
    </mc:Choice>
    <mc:Fallback xmlns:p15="http://schemas.microsoft.com/office/powerpoint/2012/main" xmlns="">
      <p:transition spd="slow" advTm="300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0" y="609"/>
            <a:ext cx="12192000" cy="6856781"/>
          </a:xfrm>
          <a:prstGeom prst="rect">
            <a:avLst/>
          </a:prstGeom>
        </p:spPr>
      </p:pic>
    </p:spTree>
    <p:extLst>
      <p:ext uri="{BB962C8B-B14F-4D97-AF65-F5344CB8AC3E}">
        <p14:creationId xmlns:p14="http://schemas.microsoft.com/office/powerpoint/2010/main" val="1010933940"/>
      </p:ext>
    </p:extLst>
  </p:cSld>
  <p:clrMap bg1="lt1" tx1="dk1" bg2="lt2" tx2="dk2" accent1="accent1" accent2="accent2" accent3="accent3" accent4="accent4" accent5="accent5" accent6="accent6" hlink="hlink" folHlink="folHlink"/>
  <p:sldLayoutIdLst>
    <p:sldLayoutId id="2147483650" r:id="rId1"/>
    <p:sldLayoutId id="2147483666" r:id="rId2"/>
    <p:sldLayoutId id="2147483665" r:id="rId3"/>
    <p:sldLayoutId id="2147483661" r:id="rId4"/>
  </p:sldLayoutIdLst>
  <mc:AlternateContent xmlns:mc="http://schemas.openxmlformats.org/markup-compatibility/2006" xmlns:p14="http://schemas.microsoft.com/office/powerpoint/2010/main">
    <mc:Choice Requires="p14">
      <p:transition spd="slow" p14:dur="1600" advTm="3000">
        <p14:prism isInverted="1"/>
      </p:transition>
    </mc:Choice>
    <mc:Fallback xmlns:p15="http://schemas.microsoft.com/office/powerpoint/2012/main" xmlns="">
      <p:transition spd="slow"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LiYani430/ethicsfile/archive/master.zip"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hyperlink" Target="http://note.youdao.com/s/Di9lOIdg"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091506" y="2143237"/>
            <a:ext cx="7638981" cy="923330"/>
          </a:xfrm>
          <a:prstGeom prst="rect">
            <a:avLst/>
          </a:prstGeom>
        </p:spPr>
        <p:txBody>
          <a:bodyPr wrap="square">
            <a:spAutoFit/>
          </a:bodyPr>
          <a:lstStyle/>
          <a:p>
            <a:r>
              <a:rPr lang="zh-CN" altLang="en-US" sz="5400" dirty="0">
                <a:solidFill>
                  <a:schemeClr val="accent1"/>
                </a:solidFill>
                <a:latin typeface="+mj-ea"/>
                <a:ea typeface="+mj-ea"/>
              </a:rPr>
              <a:t>企业伦理</a:t>
            </a:r>
            <a:r>
              <a:rPr lang="en-US" altLang="zh-CN" sz="5400" dirty="0">
                <a:solidFill>
                  <a:schemeClr val="accent1"/>
                </a:solidFill>
                <a:latin typeface="+mj-ea"/>
                <a:ea typeface="+mj-ea"/>
              </a:rPr>
              <a:t>——</a:t>
            </a:r>
            <a:r>
              <a:rPr lang="zh-CN" altLang="en-US" sz="5400" dirty="0">
                <a:solidFill>
                  <a:schemeClr val="accent1"/>
                </a:solidFill>
                <a:latin typeface="+mj-ea"/>
                <a:ea typeface="+mj-ea"/>
              </a:rPr>
              <a:t>工作环境</a:t>
            </a:r>
          </a:p>
        </p:txBody>
      </p:sp>
      <p:sp>
        <p:nvSpPr>
          <p:cNvPr id="8" name="矩形 7"/>
          <p:cNvSpPr/>
          <p:nvPr/>
        </p:nvSpPr>
        <p:spPr>
          <a:xfrm>
            <a:off x="1091505" y="3244334"/>
            <a:ext cx="6083017" cy="338554"/>
          </a:xfrm>
          <a:prstGeom prst="rect">
            <a:avLst/>
          </a:prstGeom>
        </p:spPr>
        <p:txBody>
          <a:bodyPr wrap="square">
            <a:spAutoFit/>
          </a:bodyPr>
          <a:lstStyle/>
          <a:p>
            <a:r>
              <a:rPr lang="zh-CN" altLang="en-US" sz="1600" dirty="0">
                <a:solidFill>
                  <a:schemeClr val="tx2"/>
                </a:solidFill>
                <a:latin typeface="+mj-ea"/>
                <a:ea typeface="+mj-ea"/>
              </a:rPr>
              <a:t>韩昊悦 郑淑一 钟玉茜 韩路明 张莹 方金清 张彭城 贺荣海</a:t>
            </a:r>
          </a:p>
        </p:txBody>
      </p:sp>
      <p:sp>
        <p:nvSpPr>
          <p:cNvPr id="15" name="矩形 14"/>
          <p:cNvSpPr/>
          <p:nvPr/>
        </p:nvSpPr>
        <p:spPr>
          <a:xfrm>
            <a:off x="1171316" y="3791433"/>
            <a:ext cx="1669143" cy="29028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ctr"/>
          <a:lstStyle/>
          <a:p>
            <a:pPr algn="ctr"/>
            <a:r>
              <a:rPr lang="en-US" altLang="zh-CN" sz="1600" dirty="0">
                <a:solidFill>
                  <a:schemeClr val="accent1"/>
                </a:solidFill>
              </a:rPr>
              <a:t>2020</a:t>
            </a:r>
            <a:r>
              <a:rPr lang="zh-CN" altLang="en-US" sz="1600" dirty="0">
                <a:solidFill>
                  <a:schemeClr val="accent1"/>
                </a:solidFill>
              </a:rPr>
              <a:t>年</a:t>
            </a:r>
            <a:r>
              <a:rPr lang="en-US" altLang="zh-CN" sz="1600" dirty="0">
                <a:solidFill>
                  <a:schemeClr val="accent1"/>
                </a:solidFill>
              </a:rPr>
              <a:t>12</a:t>
            </a:r>
            <a:r>
              <a:rPr lang="zh-CN" altLang="en-US" sz="1600" dirty="0">
                <a:solidFill>
                  <a:schemeClr val="accent1"/>
                </a:solidFill>
              </a:rPr>
              <a:t>月</a:t>
            </a:r>
            <a:r>
              <a:rPr lang="en-US" altLang="zh-CN" sz="1600" dirty="0">
                <a:solidFill>
                  <a:schemeClr val="accent1"/>
                </a:solidFill>
              </a:rPr>
              <a:t>18</a:t>
            </a:r>
            <a:r>
              <a:rPr lang="zh-CN" altLang="en-US" sz="1600" dirty="0">
                <a:solidFill>
                  <a:schemeClr val="accent1"/>
                </a:solidFill>
              </a:rPr>
              <a:t>日</a:t>
            </a:r>
          </a:p>
        </p:txBody>
      </p:sp>
    </p:spTree>
    <p:extLst>
      <p:ext uri="{BB962C8B-B14F-4D97-AF65-F5344CB8AC3E}">
        <p14:creationId xmlns:p14="http://schemas.microsoft.com/office/powerpoint/2010/main" val="1103963888"/>
      </p:ext>
    </p:extLst>
  </p:cSld>
  <p:clrMapOvr>
    <a:masterClrMapping/>
  </p:clrMapOvr>
  <mc:AlternateContent xmlns:mc="http://schemas.openxmlformats.org/markup-compatibility/2006" xmlns:p14="http://schemas.microsoft.com/office/powerpoint/2010/main">
    <mc:Choice Requires="p14">
      <p:transition spd="slow" p14:dur="1600" advTm="3000">
        <p14:prism isInverted="1"/>
      </p:transition>
    </mc:Choice>
    <mc:Fallback xmlns="" xmlns:p15="http://schemas.microsoft.com/office/powerpoint/2012/main">
      <p:transition spd="slow" advTm="3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withGroup">
                            <p:stCondLst>
                              <p:cond delay="0"/>
                            </p:stCondLst>
                            <p:childTnLst>
                              <p:par>
                                <p:cTn id="6" presetID="41" presetClass="entr" presetSubtype="0" fill="hold" grpId="0" nodeType="afterEffect">
                                  <p:iterate type="lt">
                                    <p:tmPct val="10000"/>
                                  </p:iterate>
                                  <p:childTnLst>
                                    <p:set>
                                      <p:cBhvr>
                                        <p:cTn id="7" dur="1" fill="hold">
                                          <p:stCondLst>
                                            <p:cond delay="0"/>
                                          </p:stCondLst>
                                        </p:cTn>
                                        <p:tgtEl>
                                          <p:spTgt spid="7"/>
                                        </p:tgtEl>
                                        <p:attrNameLst>
                                          <p:attrName>style.visibility</p:attrName>
                                        </p:attrNameLst>
                                      </p:cBhvr>
                                      <p:to>
                                        <p:strVal val="visible"/>
                                      </p:to>
                                    </p:set>
                                    <p:anim calcmode="lin" valueType="num">
                                      <p:cBhvr>
                                        <p:cTn id="8"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9" dur="500" fill="hold"/>
                                        <p:tgtEl>
                                          <p:spTgt spid="7"/>
                                        </p:tgtEl>
                                        <p:attrNameLst>
                                          <p:attrName>ppt_y</p:attrName>
                                        </p:attrNameLst>
                                      </p:cBhvr>
                                      <p:tavLst>
                                        <p:tav tm="0">
                                          <p:val>
                                            <p:strVal val="#ppt_y"/>
                                          </p:val>
                                        </p:tav>
                                        <p:tav tm="100000">
                                          <p:val>
                                            <p:strVal val="#ppt_y"/>
                                          </p:val>
                                        </p:tav>
                                      </p:tavLst>
                                    </p:anim>
                                    <p:anim calcmode="lin" valueType="num">
                                      <p:cBhvr>
                                        <p:cTn id="10"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1"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2" dur="500" tmFilter="0,0; .5, 1; 1, 1"/>
                                        <p:tgtEl>
                                          <p:spTgt spid="7"/>
                                        </p:tgtEl>
                                      </p:cBhvr>
                                    </p:animEffect>
                                  </p:childTnLst>
                                </p:cTn>
                              </p:par>
                            </p:childTnLst>
                          </p:cTn>
                        </p:par>
                        <p:par>
                          <p:cTn id="13" fill="hold" nodeType="withGroup">
                            <p:stCondLst>
                              <p:cond delay="950"/>
                            </p:stCondLst>
                            <p:childTnLst>
                              <p:par>
                                <p:cTn id="14" presetID="26" presetClass="emph" presetSubtype="0" fill="hold" grpId="1" nodeType="afterEffect">
                                  <p:iterate type="lt">
                                    <p:tmPct val="0"/>
                                  </p:iterate>
                                  <p:childTnLst>
                                    <p:animEffect transition="out" filter="fade">
                                      <p:cBhvr>
                                        <p:cTn id="15" dur="500" tmFilter="0, 0; .2, .5; .8, .5; 1, 0"/>
                                        <p:tgtEl>
                                          <p:spTgt spid="7"/>
                                        </p:tgtEl>
                                      </p:cBhvr>
                                    </p:animEffect>
                                    <p:animScale>
                                      <p:cBhvr>
                                        <p:cTn id="16" dur="250" autoRev="1" fill="hold"/>
                                        <p:tgtEl>
                                          <p:spTgt spid="7"/>
                                        </p:tgtEl>
                                      </p:cBhvr>
                                      <p:by x="105000" y="105000"/>
                                    </p:animScale>
                                  </p:childTnLst>
                                </p:cTn>
                              </p:par>
                            </p:childTnLst>
                          </p:cTn>
                        </p:par>
                        <p:par>
                          <p:cTn id="17" fill="hold" nodeType="withGroup">
                            <p:stCondLst>
                              <p:cond delay="1450"/>
                            </p:stCondLst>
                            <p:childTnLst>
                              <p:par>
                                <p:cTn id="18" presetID="41" presetClass="entr" presetSubtype="0" fill="hold" grpId="0" nodeType="afterEffect">
                                  <p:iterate type="lt">
                                    <p:tmPct val="10000"/>
                                  </p:iterate>
                                  <p:childTnLst>
                                    <p:set>
                                      <p:cBhvr>
                                        <p:cTn id="19" dur="1" fill="hold">
                                          <p:stCondLst>
                                            <p:cond delay="0"/>
                                          </p:stCondLst>
                                        </p:cTn>
                                        <p:tgtEl>
                                          <p:spTgt spid="8"/>
                                        </p:tgtEl>
                                        <p:attrNameLst>
                                          <p:attrName>style.visibility</p:attrName>
                                        </p:attrNameLst>
                                      </p:cBhvr>
                                      <p:to>
                                        <p:strVal val="visible"/>
                                      </p:to>
                                    </p:set>
                                    <p:anim calcmode="lin" valueType="num">
                                      <p:cBhvr>
                                        <p:cTn id="20" dur="125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21" dur="1250" fill="hold"/>
                                        <p:tgtEl>
                                          <p:spTgt spid="8"/>
                                        </p:tgtEl>
                                        <p:attrNameLst>
                                          <p:attrName>ppt_y</p:attrName>
                                        </p:attrNameLst>
                                      </p:cBhvr>
                                      <p:tavLst>
                                        <p:tav tm="0">
                                          <p:val>
                                            <p:strVal val="#ppt_y"/>
                                          </p:val>
                                        </p:tav>
                                        <p:tav tm="100000">
                                          <p:val>
                                            <p:strVal val="#ppt_y"/>
                                          </p:val>
                                        </p:tav>
                                      </p:tavLst>
                                    </p:anim>
                                    <p:anim calcmode="lin" valueType="num">
                                      <p:cBhvr>
                                        <p:cTn id="22" dur="125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3" dur="125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4" dur="1250" tmFilter="0,0; .5, 1; 1, 1"/>
                                        <p:tgtEl>
                                          <p:spTgt spid="8"/>
                                        </p:tgtEl>
                                      </p:cBhvr>
                                    </p:animEffect>
                                  </p:childTnLst>
                                </p:cTn>
                              </p:par>
                              <p:par>
                                <p:cTn id="25" presetID="53" presetClass="entr" presetSubtype="0" fill="hold" grpId="0" nodeType="withEffec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fltVal val="0"/>
                                          </p:val>
                                        </p:tav>
                                        <p:tav tm="100000">
                                          <p:val>
                                            <p:strVal val="#ppt_w"/>
                                          </p:val>
                                        </p:tav>
                                      </p:tavLst>
                                    </p:anim>
                                    <p:anim calcmode="lin" valueType="num">
                                      <p:cBhvr>
                                        <p:cTn id="28" dur="500" fill="hold"/>
                                        <p:tgtEl>
                                          <p:spTgt spid="15"/>
                                        </p:tgtEl>
                                        <p:attrNameLst>
                                          <p:attrName>ppt_h</p:attrName>
                                        </p:attrNameLst>
                                      </p:cBhvr>
                                      <p:tavLst>
                                        <p:tav tm="0">
                                          <p:val>
                                            <p:fltVal val="0"/>
                                          </p:val>
                                        </p:tav>
                                        <p:tav tm="100000">
                                          <p:val>
                                            <p:strVal val="#ppt_h"/>
                                          </p:val>
                                        </p:tav>
                                      </p:tavLst>
                                    </p:anim>
                                    <p:animEffect transition="in" filter="fade">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1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4EA6047-F35A-48F6-AB08-8275295437A5}"/>
              </a:ext>
            </a:extLst>
          </p:cNvPr>
          <p:cNvPicPr>
            <a:picLocks noChangeAspect="1"/>
          </p:cNvPicPr>
          <p:nvPr/>
        </p:nvPicPr>
        <p:blipFill>
          <a:blip r:embed="rId2"/>
          <a:stretch>
            <a:fillRect/>
          </a:stretch>
        </p:blipFill>
        <p:spPr>
          <a:xfrm>
            <a:off x="0" y="225396"/>
            <a:ext cx="12192000" cy="6407207"/>
          </a:xfrm>
          <a:prstGeom prst="rect">
            <a:avLst/>
          </a:prstGeom>
        </p:spPr>
      </p:pic>
    </p:spTree>
    <p:extLst>
      <p:ext uri="{BB962C8B-B14F-4D97-AF65-F5344CB8AC3E}">
        <p14:creationId xmlns:p14="http://schemas.microsoft.com/office/powerpoint/2010/main" val="3137415773"/>
      </p:ext>
    </p:extLst>
  </p:cSld>
  <p:clrMapOvr>
    <a:masterClrMapping/>
  </p:clrMapOvr>
  <mc:AlternateContent xmlns:mc="http://schemas.openxmlformats.org/markup-compatibility/2006" xmlns:p14="http://schemas.microsoft.com/office/powerpoint/2010/main">
    <mc:Choice Requires="p14">
      <p:transition spd="slow" p14:dur="1600" advTm="3000">
        <p14:prism isInverted="1"/>
      </p:transition>
    </mc:Choice>
    <mc:Fallback xmlns:p15="http://schemas.microsoft.com/office/powerpoint/2012/main" xmlns="">
      <p:transition spd="slow" advTm="3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D5A4754-1326-4150-8FFB-788CA6DF8773}"/>
              </a:ext>
            </a:extLst>
          </p:cNvPr>
          <p:cNvSpPr/>
          <p:nvPr/>
        </p:nvSpPr>
        <p:spPr>
          <a:xfrm>
            <a:off x="395287" y="1245870"/>
            <a:ext cx="11401425" cy="5213928"/>
          </a:xfrm>
          <a:prstGeom prst="rect">
            <a:avLst/>
          </a:prstGeom>
        </p:spPr>
        <p:txBody>
          <a:bodyPr wrap="square">
            <a:spAutoFit/>
          </a:bodyPr>
          <a:lstStyle/>
          <a:p>
            <a:pPr>
              <a:lnSpc>
                <a:spcPct val="120000"/>
              </a:lnSpc>
            </a:pPr>
            <a:r>
              <a:rPr lang="zh-CN" altLang="en-US" sz="2000" dirty="0">
                <a:latin typeface="仿宋_GB2312" panose="02010609030101010101" pitchFamily="49" charset="-122"/>
                <a:ea typeface="仿宋_GB2312" panose="02010609030101010101" pitchFamily="49" charset="-122"/>
              </a:rPr>
              <a:t>在学校，为了保证教师的安全，应妥善维护现有设备，对缺失的设备应按照卫生安全政策进行安装。文章以Mbooni西区为重点，报告了一项针对该地区中学教师健康和安全的调查结果。许多中学的管理人员没有考虑到教师参与建议控制安全隐患的政策和程序。这使得教师们很难对自己的安全负责。因此，这项研究试图确定教师对其在确保中学卫生和安全工作场所方面的作用的看法。研究对象为所有隶属于教师服务统筹委员会及隶属于中学管理委员会的教师及副校长。</a:t>
            </a:r>
            <a:endParaRPr lang="en-US" altLang="zh-CN" sz="2000" dirty="0">
              <a:latin typeface="仿宋_GB2312" panose="02010609030101010101" pitchFamily="49" charset="-122"/>
              <a:ea typeface="仿宋_GB2312" panose="02010609030101010101" pitchFamily="49" charset="-122"/>
            </a:endParaRPr>
          </a:p>
          <a:p>
            <a:pPr>
              <a:lnSpc>
                <a:spcPct val="120000"/>
              </a:lnSpc>
            </a:pPr>
            <a:r>
              <a:rPr lang="zh-CN" altLang="en-US" sz="2000" dirty="0">
                <a:latin typeface="仿宋_GB2312" panose="02010609030101010101" pitchFamily="49" charset="-122"/>
                <a:ea typeface="仿宋_GB2312" panose="02010609030101010101" pitchFamily="49" charset="-122"/>
              </a:rPr>
              <a:t>从调查结果中可以看出，大多数教师没有参加培训计划，使他们具备工作场所的安全技能。他们中的大多数人都没有参与讨论工作场所的安全政策。这在很大程度上危及了教师在工作场所的安全，影响了他们对有关健康危害事项的准备工作，从而影响了他们的表现。建议教育、科学和技术部,结合学校管理部门组织教师培训,让教师参与讨论的安全政策。</a:t>
            </a:r>
            <a:endParaRPr lang="en-US" altLang="zh-CN" sz="2000" dirty="0">
              <a:latin typeface="仿宋_GB2312" panose="02010609030101010101" pitchFamily="49" charset="-122"/>
              <a:ea typeface="仿宋_GB2312" panose="02010609030101010101" pitchFamily="49" charset="-122"/>
            </a:endParaRPr>
          </a:p>
          <a:p>
            <a:pPr>
              <a:lnSpc>
                <a:spcPct val="120000"/>
              </a:lnSpc>
            </a:pPr>
            <a:r>
              <a:rPr lang="zh-CN" altLang="en-US" sz="2000" dirty="0">
                <a:latin typeface="仿宋_GB2312" panose="02010609030101010101" pitchFamily="49" charset="-122"/>
                <a:ea typeface="仿宋_GB2312" panose="02010609030101010101" pitchFamily="49" charset="-122"/>
              </a:rPr>
              <a:t>在他们的工作场所，教师们以一种边缘化的方式参与到安全政策的讨论中。需要注意的是，工作人员是政策的执行者，如果没有对要实施的政策的充分了解，实施就不可能完整。因此，政府应该在学校里寻找解决这个问题的方法，以便实施这样的安全政策成为可能。这与</a:t>
            </a:r>
            <a:r>
              <a:rPr lang="en-US" altLang="zh-CN" sz="2000" dirty="0">
                <a:latin typeface="仿宋_GB2312" panose="02010609030101010101" pitchFamily="49" charset="-122"/>
                <a:ea typeface="仿宋_GB2312" panose="02010609030101010101" pitchFamily="49" charset="-122"/>
              </a:rPr>
              <a:t>Allender(2011)</a:t>
            </a:r>
            <a:r>
              <a:rPr lang="zh-CN" altLang="en-US" sz="2000" dirty="0">
                <a:latin typeface="仿宋_GB2312" panose="02010609030101010101" pitchFamily="49" charset="-122"/>
                <a:ea typeface="仿宋_GB2312" panose="02010609030101010101" pitchFamily="49" charset="-122"/>
              </a:rPr>
              <a:t>的研究结果一致，该研究发现工作场所的安全和健康会导致动机和满意度。当教师充分参与讨论健康和安全政策时，也会激励教师实施政策，最终导致工作满意度。</a:t>
            </a:r>
          </a:p>
        </p:txBody>
      </p:sp>
    </p:spTree>
    <p:extLst>
      <p:ext uri="{BB962C8B-B14F-4D97-AF65-F5344CB8AC3E}">
        <p14:creationId xmlns:p14="http://schemas.microsoft.com/office/powerpoint/2010/main" val="2189481867"/>
      </p:ext>
    </p:extLst>
  </p:cSld>
  <p:clrMapOvr>
    <a:masterClrMapping/>
  </p:clrMapOvr>
  <mc:AlternateContent xmlns:mc="http://schemas.openxmlformats.org/markup-compatibility/2006" xmlns:p14="http://schemas.microsoft.com/office/powerpoint/2010/main">
    <mc:Choice Requires="p14">
      <p:transition spd="slow" p14:dur="1600" advTm="3000">
        <p14:prism isInverted="1"/>
      </p:transition>
    </mc:Choice>
    <mc:Fallback xmlns:p15="http://schemas.microsoft.com/office/powerpoint/2012/main" xmlns="">
      <p:transition spd="slow" advTm="3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6EA57E2-0884-4180-A441-26C32A85CEB2}"/>
              </a:ext>
            </a:extLst>
          </p:cNvPr>
          <p:cNvSpPr/>
          <p:nvPr/>
        </p:nvSpPr>
        <p:spPr>
          <a:xfrm>
            <a:off x="1698171" y="1303164"/>
            <a:ext cx="7998488" cy="5237011"/>
          </a:xfrm>
          <a:prstGeom prst="rect">
            <a:avLst/>
          </a:prstGeom>
        </p:spPr>
        <p:txBody>
          <a:bodyPr wrap="square">
            <a:spAutoFit/>
          </a:bodyPr>
          <a:lstStyle/>
          <a:p>
            <a:pPr>
              <a:lnSpc>
                <a:spcPct val="130000"/>
              </a:lnSpc>
            </a:pPr>
            <a:r>
              <a:rPr lang="zh-CN" altLang="en-US" sz="2000" dirty="0">
                <a:latin typeface="仿宋_GB2312" panose="02010609030101010101" pitchFamily="49" charset="-122"/>
                <a:ea typeface="仿宋_GB2312" panose="02010609030101010101" pitchFamily="49" charset="-122"/>
              </a:rPr>
              <a:t>在工作场所开展安全项目培训的好处应该是政府通过教育、科学和技术部优先考虑的事情。</a:t>
            </a:r>
            <a:r>
              <a:rPr lang="en-US" altLang="zh-CN" sz="2000" dirty="0">
                <a:latin typeface="仿宋_GB2312" panose="02010609030101010101" pitchFamily="49" charset="-122"/>
                <a:ea typeface="仿宋_GB2312" panose="02010609030101010101" pitchFamily="49" charset="-122"/>
              </a:rPr>
              <a:t>Haines(2007)</a:t>
            </a:r>
            <a:r>
              <a:rPr lang="zh-CN" altLang="en-US" sz="2000" dirty="0">
                <a:latin typeface="仿宋_GB2312" panose="02010609030101010101" pitchFamily="49" charset="-122"/>
                <a:ea typeface="仿宋_GB2312" panose="02010609030101010101" pitchFamily="49" charset="-122"/>
              </a:rPr>
              <a:t>证实了这一点，他指出，安全促进项目对员工的健康有积极影响，提高员工的生产力，减少旷工。</a:t>
            </a:r>
            <a:endParaRPr lang="en-US" altLang="zh-CN" sz="2000" dirty="0">
              <a:latin typeface="仿宋_GB2312" panose="02010609030101010101" pitchFamily="49" charset="-122"/>
              <a:ea typeface="仿宋_GB2312" panose="02010609030101010101" pitchFamily="49" charset="-122"/>
            </a:endParaRPr>
          </a:p>
          <a:p>
            <a:pPr>
              <a:lnSpc>
                <a:spcPct val="130000"/>
              </a:lnSpc>
            </a:pPr>
            <a:r>
              <a:rPr lang="zh-CN" altLang="en-US" sz="2000" dirty="0">
                <a:latin typeface="仿宋_GB2312" panose="02010609030101010101" pitchFamily="49" charset="-122"/>
                <a:ea typeface="仿宋_GB2312" panose="02010609030101010101" pitchFamily="49" charset="-122"/>
              </a:rPr>
              <a:t>政府通过教育、科学和技术部应该提出一项政策，支持每个学校都有应急响应计划，以便紧急情况得到明显应有的紧急响应。</a:t>
            </a:r>
            <a:endParaRPr lang="en-US" altLang="zh-CN" sz="2000" dirty="0">
              <a:latin typeface="仿宋_GB2312" panose="02010609030101010101" pitchFamily="49" charset="-122"/>
              <a:ea typeface="仿宋_GB2312" panose="02010609030101010101" pitchFamily="49" charset="-122"/>
            </a:endParaRPr>
          </a:p>
          <a:p>
            <a:pPr>
              <a:lnSpc>
                <a:spcPct val="130000"/>
              </a:lnSpc>
            </a:pPr>
            <a:r>
              <a:rPr lang="zh-CN" altLang="en-US" sz="2000" dirty="0">
                <a:latin typeface="仿宋_GB2312" panose="02010609030101010101" pitchFamily="49" charset="-122"/>
                <a:ea typeface="仿宋_GB2312" panose="02010609030101010101" pitchFamily="49" charset="-122"/>
              </a:rPr>
              <a:t>作者建议政府组织编写教师安全培训手册，并在所有</a:t>
            </a:r>
            <a:r>
              <a:rPr lang="en-US" altLang="zh-CN" sz="2000" dirty="0">
                <a:latin typeface="仿宋_GB2312" panose="02010609030101010101" pitchFamily="49" charset="-122"/>
                <a:ea typeface="仿宋_GB2312" panose="02010609030101010101" pitchFamily="49" charset="-122"/>
              </a:rPr>
              <a:t>47</a:t>
            </a:r>
            <a:r>
              <a:rPr lang="zh-CN" altLang="en-US" sz="2000" dirty="0">
                <a:latin typeface="仿宋_GB2312" panose="02010609030101010101" pitchFamily="49" charset="-122"/>
                <a:ea typeface="仿宋_GB2312" panose="02010609030101010101" pitchFamily="49" charset="-122"/>
              </a:rPr>
              <a:t>个县建立培训论坛。将这员工纳入本应解决他们自身安全挑战的论坛。</a:t>
            </a:r>
            <a:endParaRPr lang="en-US" altLang="zh-CN" sz="2000" dirty="0">
              <a:latin typeface="仿宋_GB2312" panose="02010609030101010101" pitchFamily="49" charset="-122"/>
              <a:ea typeface="仿宋_GB2312" panose="02010609030101010101" pitchFamily="49" charset="-122"/>
            </a:endParaRPr>
          </a:p>
          <a:p>
            <a:pPr>
              <a:lnSpc>
                <a:spcPct val="130000"/>
              </a:lnSpc>
            </a:pPr>
            <a:r>
              <a:rPr lang="zh-CN" altLang="en-US" sz="2000" dirty="0">
                <a:latin typeface="仿宋_GB2312" panose="02010609030101010101" pitchFamily="49" charset="-122"/>
                <a:ea typeface="仿宋_GB2312" panose="02010609030101010101" pitchFamily="49" charset="-122"/>
              </a:rPr>
              <a:t>作者亦建议学校当局成立安全委员会，研究如何执行现行的安全政策，并在学校制定新政策。</a:t>
            </a:r>
            <a:endParaRPr lang="en-US" altLang="zh-CN" sz="2000" dirty="0">
              <a:latin typeface="仿宋_GB2312" panose="02010609030101010101" pitchFamily="49" charset="-122"/>
              <a:ea typeface="仿宋_GB2312" panose="02010609030101010101" pitchFamily="49" charset="-122"/>
            </a:endParaRPr>
          </a:p>
          <a:p>
            <a:pPr>
              <a:lnSpc>
                <a:spcPct val="130000"/>
              </a:lnSpc>
            </a:pPr>
            <a:r>
              <a:rPr lang="zh-CN" altLang="en-US" sz="2000" dirty="0">
                <a:latin typeface="仿宋_GB2312" panose="02010609030101010101" pitchFamily="49" charset="-122"/>
                <a:ea typeface="仿宋_GB2312" panose="02010609030101010101" pitchFamily="49" charset="-122"/>
              </a:rPr>
              <a:t>管理者有责任与科学部门的工作人员定期回顾科学部门中发现的消防设备的使用情况。</a:t>
            </a:r>
            <a:endParaRPr lang="en-US" altLang="zh-CN" sz="2000" dirty="0">
              <a:latin typeface="仿宋_GB2312" panose="02010609030101010101" pitchFamily="49" charset="-122"/>
              <a:ea typeface="仿宋_GB2312" panose="02010609030101010101" pitchFamily="49" charset="-122"/>
            </a:endParaRPr>
          </a:p>
          <a:p>
            <a:pPr>
              <a:lnSpc>
                <a:spcPct val="130000"/>
              </a:lnSpc>
            </a:pPr>
            <a:r>
              <a:rPr lang="zh-CN" altLang="en-US" sz="2000" dirty="0">
                <a:latin typeface="仿宋_GB2312" panose="02010609030101010101" pitchFamily="49" charset="-122"/>
                <a:ea typeface="仿宋_GB2312" panose="02010609030101010101" pitchFamily="49" charset="-122"/>
              </a:rPr>
              <a:t>教师应参与正式</a:t>
            </a:r>
            <a:r>
              <a:rPr lang="en-US" altLang="zh-CN" sz="2000" dirty="0">
                <a:latin typeface="仿宋_GB2312" panose="02010609030101010101" pitchFamily="49" charset="-122"/>
                <a:ea typeface="仿宋_GB2312" panose="02010609030101010101" pitchFamily="49" charset="-122"/>
              </a:rPr>
              <a:t>/</a:t>
            </a:r>
            <a:r>
              <a:rPr lang="zh-CN" altLang="en-US" sz="2000" dirty="0">
                <a:latin typeface="仿宋_GB2312" panose="02010609030101010101" pitchFamily="49" charset="-122"/>
                <a:ea typeface="仿宋_GB2312" panose="02010609030101010101" pitchFamily="49" charset="-122"/>
              </a:rPr>
              <a:t>非正式会议，阅读公告牌上的安全资料及安全指引，以确保自身安全。</a:t>
            </a:r>
          </a:p>
        </p:txBody>
      </p:sp>
    </p:spTree>
    <p:extLst>
      <p:ext uri="{BB962C8B-B14F-4D97-AF65-F5344CB8AC3E}">
        <p14:creationId xmlns:p14="http://schemas.microsoft.com/office/powerpoint/2010/main" val="234318457"/>
      </p:ext>
    </p:extLst>
  </p:cSld>
  <p:clrMapOvr>
    <a:masterClrMapping/>
  </p:clrMapOvr>
  <mc:AlternateContent xmlns:mc="http://schemas.openxmlformats.org/markup-compatibility/2006" xmlns:p14="http://schemas.microsoft.com/office/powerpoint/2010/main">
    <mc:Choice Requires="p14">
      <p:transition spd="slow" p14:dur="1600" advTm="3000">
        <p14:prism isInverted="1"/>
      </p:transition>
    </mc:Choice>
    <mc:Fallback xmlns:p15="http://schemas.microsoft.com/office/powerpoint/2012/main" xmlns="">
      <p:transition spd="slow" advTm="3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06287" y="485117"/>
            <a:ext cx="7305150" cy="584775"/>
          </a:xfrm>
          <a:prstGeom prst="rect">
            <a:avLst/>
          </a:prstGeom>
          <a:noFill/>
        </p:spPr>
        <p:txBody>
          <a:bodyPr wrap="square" rtlCol="0">
            <a:spAutoFit/>
          </a:bodyPr>
          <a:lstStyle/>
          <a:p>
            <a:r>
              <a:rPr lang="zh-CN" altLang="en-US" sz="3200" dirty="0">
                <a:solidFill>
                  <a:schemeClr val="tx2"/>
                </a:solidFill>
                <a:latin typeface="+mj-ea"/>
                <a:ea typeface="+mj-ea"/>
              </a:rPr>
              <a:t>工作场所中的歧视、骚扰、虐待和欺凌</a:t>
            </a:r>
          </a:p>
        </p:txBody>
      </p:sp>
      <p:sp>
        <p:nvSpPr>
          <p:cNvPr id="3" name="矩形 2">
            <a:extLst>
              <a:ext uri="{FF2B5EF4-FFF2-40B4-BE49-F238E27FC236}">
                <a16:creationId xmlns:a16="http://schemas.microsoft.com/office/drawing/2014/main" id="{C9A9460F-9AEB-43E5-9DCD-0A13B8D86076}"/>
              </a:ext>
            </a:extLst>
          </p:cNvPr>
          <p:cNvSpPr/>
          <p:nvPr/>
        </p:nvSpPr>
        <p:spPr>
          <a:xfrm>
            <a:off x="460336" y="1230714"/>
            <a:ext cx="11271327" cy="5909310"/>
          </a:xfrm>
          <a:prstGeom prst="rect">
            <a:avLst/>
          </a:prstGeom>
        </p:spPr>
        <p:txBody>
          <a:bodyPr wrap="square">
            <a:spAutoFit/>
          </a:bodyPr>
          <a:lstStyle/>
          <a:p>
            <a:r>
              <a:rPr lang="zh-CN" altLang="en-US" dirty="0">
                <a:latin typeface="仿宋_GB2312" panose="02010609030101010101" pitchFamily="49" charset="-122"/>
                <a:ea typeface="仿宋_GB2312" panose="02010609030101010101" pitchFamily="49" charset="-122"/>
              </a:rPr>
              <a:t>与人口上的多数群体相比，人口上的</a:t>
            </a:r>
            <a:r>
              <a:rPr lang="zh-CN" altLang="en-US" b="1" dirty="0">
                <a:latin typeface="仿宋_GB2312" panose="02010609030101010101" pitchFamily="49" charset="-122"/>
                <a:ea typeface="仿宋_GB2312" panose="02010609030101010101" pitchFamily="49" charset="-122"/>
              </a:rPr>
              <a:t>少数群体</a:t>
            </a:r>
            <a:r>
              <a:rPr lang="zh-CN" altLang="en-US" dirty="0">
                <a:latin typeface="仿宋_GB2312" panose="02010609030101010101" pitchFamily="49" charset="-122"/>
                <a:ea typeface="仿宋_GB2312" panose="02010609030101010101" pitchFamily="49" charset="-122"/>
              </a:rPr>
              <a:t>更有可能成为工作场所不公正的受害者，并遭受更多不利后果。越来越多的研究将</a:t>
            </a:r>
            <a:r>
              <a:rPr lang="zh-CN" altLang="en-US" b="1" dirty="0">
                <a:latin typeface="仿宋_GB2312" panose="02010609030101010101" pitchFamily="49" charset="-122"/>
                <a:ea typeface="仿宋_GB2312" panose="02010609030101010101" pitchFamily="49" charset="-122"/>
              </a:rPr>
              <a:t>工作场所的不公正与不良的心理和生理健康联系起来</a:t>
            </a:r>
            <a:r>
              <a:rPr lang="zh-CN" altLang="en-US" dirty="0">
                <a:latin typeface="仿宋_GB2312" panose="02010609030101010101" pitchFamily="49" charset="-122"/>
                <a:ea typeface="仿宋_GB2312" panose="02010609030101010101" pitchFamily="49" charset="-122"/>
              </a:rPr>
              <a:t>，少数证据将</a:t>
            </a:r>
            <a:r>
              <a:rPr lang="zh-CN" altLang="en-US" b="1" dirty="0">
                <a:latin typeface="仿宋_GB2312" panose="02010609030101010101" pitchFamily="49" charset="-122"/>
                <a:ea typeface="仿宋_GB2312" panose="02010609030101010101" pitchFamily="49" charset="-122"/>
              </a:rPr>
              <a:t>工作场所的不公正与不健康的行为联系起来</a:t>
            </a:r>
            <a:r>
              <a:rPr lang="zh-CN" altLang="en-US" dirty="0">
                <a:latin typeface="仿宋_GB2312" panose="02010609030101010101" pitchFamily="49" charset="-122"/>
                <a:ea typeface="仿宋_GB2312" panose="02010609030101010101" pitchFamily="49" charset="-122"/>
              </a:rPr>
              <a:t>。研究表明，工作场所的不公正会通过影响员工的家庭生活和与工作结果来影响员工的健康。</a:t>
            </a:r>
            <a:endParaRPr lang="en-US" altLang="zh-CN" dirty="0">
              <a:latin typeface="仿宋_GB2312" panose="02010609030101010101" pitchFamily="49" charset="-122"/>
              <a:ea typeface="仿宋_GB2312" panose="02010609030101010101" pitchFamily="49" charset="-122"/>
            </a:endParaRPr>
          </a:p>
          <a:p>
            <a:endParaRPr lang="en-US" altLang="zh-CN" dirty="0">
              <a:latin typeface="仿宋_GB2312" panose="02010609030101010101" pitchFamily="49" charset="-122"/>
              <a:ea typeface="仿宋_GB2312" panose="02010609030101010101" pitchFamily="49" charset="-122"/>
            </a:endParaRPr>
          </a:p>
          <a:p>
            <a:r>
              <a:rPr lang="zh-CN" altLang="en-US" dirty="0">
                <a:latin typeface="仿宋_GB2312" panose="02010609030101010101" pitchFamily="49" charset="-122"/>
                <a:ea typeface="仿宋_GB2312" panose="02010609030101010101" pitchFamily="49" charset="-122"/>
              </a:rPr>
              <a:t>职场不公正定义为与工作场所相关的歧视、骚扰、虐待或欺凌。工作场所的不公正行为可以发生在制度或人际层面。</a:t>
            </a:r>
            <a:endParaRPr lang="en-US" altLang="zh-CN" dirty="0">
              <a:latin typeface="仿宋_GB2312" panose="02010609030101010101" pitchFamily="49" charset="-122"/>
              <a:ea typeface="仿宋_GB2312" panose="02010609030101010101" pitchFamily="49" charset="-122"/>
            </a:endParaRPr>
          </a:p>
          <a:p>
            <a:endParaRPr lang="en-US" altLang="zh-CN" dirty="0">
              <a:latin typeface="仿宋_GB2312" panose="02010609030101010101" pitchFamily="49" charset="-122"/>
              <a:ea typeface="仿宋_GB2312" panose="02010609030101010101" pitchFamily="49" charset="-122"/>
            </a:endParaRPr>
          </a:p>
          <a:p>
            <a:r>
              <a:rPr lang="zh-CN" altLang="en-US" dirty="0">
                <a:latin typeface="仿宋_GB2312" panose="02010609030101010101" pitchFamily="49" charset="-122"/>
                <a:ea typeface="仿宋_GB2312" panose="02010609030101010101" pitchFamily="49" charset="-122"/>
              </a:rPr>
              <a:t>现存的文献描述了工作场所中的歧视、骚扰、虐待和欺凌现象以及这些情况的潜在后果。虽然也有例外，但这些不公平的经历最常被描述为影响非主流和</a:t>
            </a:r>
            <a:r>
              <a:rPr lang="en-US" altLang="zh-CN" dirty="0">
                <a:latin typeface="仿宋_GB2312" panose="02010609030101010101" pitchFamily="49" charset="-122"/>
                <a:ea typeface="仿宋_GB2312" panose="02010609030101010101" pitchFamily="49" charset="-122"/>
              </a:rPr>
              <a:t>/</a:t>
            </a:r>
            <a:r>
              <a:rPr lang="zh-CN" altLang="en-US" dirty="0">
                <a:latin typeface="仿宋_GB2312" panose="02010609030101010101" pitchFamily="49" charset="-122"/>
                <a:ea typeface="仿宋_GB2312" panose="02010609030101010101" pitchFamily="49" charset="-122"/>
              </a:rPr>
              <a:t>或弱势工人群体。文章指出，这些工人群体往往从事更危险的工作，总体健康状况较差。文章探讨了各种形式的工作场所不公正是如何在这些工人中发挥作用和促成不同健康状况的。此外，文章提出了一个以当前证据为依据的概念模型，以说明工作场所不公平经历与健康差异之间的途径。该模型是研究人员在探索以上现象与健康差异之间的潜在机制以及在何种条件下这些差异发生时所提供。这一概念模型的目的是帮助“揭示”工作场所不公正对健康差距的复杂影响。需要前瞻性的研究和改进描述和量化工作场所不公正的方法，以确定原因的作用，并分解各种现象的贡献。未来的研究应采用有代表性的样本和充足的弱势工人群体样本。尽管直接将工作场所不公正与健康联系起来的文献不多，但文章相信，文章的不公正与职业健康差异模型是一个整合了迄今证据的工作模型。虽然还需要做更多的研究来描述工作场所不公正和健康之间的关系，但目前的证据支持这一模型中的途径，并指出工作场所不公正在工作人员及其家人的健康状况中可能发挥重要作用。</a:t>
            </a:r>
            <a:endParaRPr lang="en-US" altLang="zh-CN" dirty="0">
              <a:latin typeface="仿宋_GB2312" panose="02010609030101010101" pitchFamily="49" charset="-122"/>
              <a:ea typeface="仿宋_GB2312" panose="02010609030101010101" pitchFamily="49" charset="-122"/>
            </a:endParaRPr>
          </a:p>
          <a:p>
            <a:endParaRPr lang="en-US" altLang="zh-CN" dirty="0">
              <a:latin typeface="仿宋_GB2312" panose="02010609030101010101" pitchFamily="49" charset="-122"/>
              <a:ea typeface="仿宋_GB2312" panose="02010609030101010101" pitchFamily="49" charset="-122"/>
            </a:endParaRPr>
          </a:p>
          <a:p>
            <a:endParaRPr lang="en-US" altLang="zh-CN" dirty="0">
              <a:latin typeface="仿宋_GB2312" panose="02010609030101010101" pitchFamily="49" charset="-122"/>
              <a:ea typeface="仿宋_GB2312" panose="02010609030101010101" pitchFamily="49" charset="-122"/>
            </a:endParaRPr>
          </a:p>
          <a:p>
            <a:endParaRPr lang="zh-CN" altLang="en-US" dirty="0">
              <a:latin typeface="仿宋_GB2312" panose="02010609030101010101" pitchFamily="49" charset="-122"/>
              <a:ea typeface="仿宋_GB2312" panose="02010609030101010101" pitchFamily="49" charset="-122"/>
            </a:endParaRPr>
          </a:p>
        </p:txBody>
      </p:sp>
    </p:spTree>
    <p:extLst>
      <p:ext uri="{BB962C8B-B14F-4D97-AF65-F5344CB8AC3E}">
        <p14:creationId xmlns:p14="http://schemas.microsoft.com/office/powerpoint/2010/main" val="3654688798"/>
      </p:ext>
    </p:extLst>
  </p:cSld>
  <p:clrMapOvr>
    <a:masterClrMapping/>
  </p:clrMapOvr>
  <mc:AlternateContent xmlns:mc="http://schemas.openxmlformats.org/markup-compatibility/2006" xmlns:p14="http://schemas.microsoft.com/office/powerpoint/2010/main">
    <mc:Choice Requires="p14">
      <p:transition spd="slow" p14:dur="1600" advTm="3000">
        <p14:prism isInverted="1"/>
      </p:transition>
    </mc:Choice>
    <mc:Fallback xmlns:p15="http://schemas.microsoft.com/office/powerpoint/2012/main" xmlns="">
      <p:transition spd="slow" advTm="3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C1636EA-07ED-4609-934D-4D443EEBFC1F}"/>
              </a:ext>
            </a:extLst>
          </p:cNvPr>
          <p:cNvPicPr>
            <a:picLocks noChangeAspect="1"/>
          </p:cNvPicPr>
          <p:nvPr/>
        </p:nvPicPr>
        <p:blipFill>
          <a:blip r:embed="rId2"/>
          <a:stretch>
            <a:fillRect/>
          </a:stretch>
        </p:blipFill>
        <p:spPr>
          <a:xfrm>
            <a:off x="1535222" y="1308287"/>
            <a:ext cx="8539764" cy="5006069"/>
          </a:xfrm>
          <a:prstGeom prst="rect">
            <a:avLst/>
          </a:prstGeom>
        </p:spPr>
      </p:pic>
    </p:spTree>
    <p:extLst>
      <p:ext uri="{BB962C8B-B14F-4D97-AF65-F5344CB8AC3E}">
        <p14:creationId xmlns:p14="http://schemas.microsoft.com/office/powerpoint/2010/main" val="1462891674"/>
      </p:ext>
    </p:extLst>
  </p:cSld>
  <p:clrMapOvr>
    <a:masterClrMapping/>
  </p:clrMapOvr>
  <mc:AlternateContent xmlns:mc="http://schemas.openxmlformats.org/markup-compatibility/2006" xmlns:p14="http://schemas.microsoft.com/office/powerpoint/2010/main">
    <mc:Choice Requires="p14">
      <p:transition spd="slow" p14:dur="1600" advTm="3000">
        <p14:prism isInverted="1"/>
      </p:transition>
    </mc:Choice>
    <mc:Fallback xmlns:p15="http://schemas.microsoft.com/office/powerpoint/2012/main" xmlns="">
      <p:transition spd="slow" advTm="3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2DE00B3-8C1C-4C19-9BB0-BC0AAAEDD784}"/>
              </a:ext>
            </a:extLst>
          </p:cNvPr>
          <p:cNvSpPr/>
          <p:nvPr/>
        </p:nvSpPr>
        <p:spPr>
          <a:xfrm>
            <a:off x="1706545" y="2136338"/>
            <a:ext cx="8778910" cy="2585323"/>
          </a:xfrm>
          <a:prstGeom prst="rect">
            <a:avLst/>
          </a:prstGeom>
        </p:spPr>
        <p:txBody>
          <a:bodyPr wrap="square">
            <a:spAutoFit/>
          </a:bodyPr>
          <a:lstStyle/>
          <a:p>
            <a:r>
              <a:rPr lang="zh-CN" altLang="en-US" dirty="0">
                <a:latin typeface="仿宋_GB2312" panose="02010609030101010101" pitchFamily="49" charset="-122"/>
                <a:ea typeface="仿宋_GB2312" panose="02010609030101010101" pitchFamily="49" charset="-122"/>
              </a:rPr>
              <a:t>文章介绍了</a:t>
            </a:r>
            <a:r>
              <a:rPr lang="en-US" altLang="zh-CN" dirty="0">
                <a:latin typeface="仿宋_GB2312" panose="02010609030101010101" pitchFamily="49" charset="-122"/>
                <a:ea typeface="仿宋_GB2312" panose="02010609030101010101" pitchFamily="49" charset="-122"/>
              </a:rPr>
              <a:t>2004</a:t>
            </a:r>
            <a:r>
              <a:rPr lang="zh-CN" altLang="en-US" dirty="0">
                <a:latin typeface="仿宋_GB2312" panose="02010609030101010101" pitchFamily="49" charset="-122"/>
                <a:ea typeface="仿宋_GB2312" panose="02010609030101010101" pitchFamily="49" charset="-122"/>
              </a:rPr>
              <a:t>年进行的一项关于职场暴力的大型研究的结果。并与</a:t>
            </a:r>
            <a:r>
              <a:rPr lang="en-US" altLang="zh-CN" dirty="0">
                <a:latin typeface="仿宋_GB2312" panose="02010609030101010101" pitchFamily="49" charset="-122"/>
                <a:ea typeface="仿宋_GB2312" panose="02010609030101010101" pitchFamily="49" charset="-122"/>
              </a:rPr>
              <a:t>2001</a:t>
            </a:r>
            <a:r>
              <a:rPr lang="zh-CN" altLang="en-US" dirty="0">
                <a:latin typeface="仿宋_GB2312" panose="02010609030101010101" pitchFamily="49" charset="-122"/>
                <a:ea typeface="仿宋_GB2312" panose="02010609030101010101" pitchFamily="49" charset="-122"/>
              </a:rPr>
              <a:t>年进行的一项类似研究的结果进行了比较。这项研究涉及从昆士兰州护士工会成员中随机抽取</a:t>
            </a:r>
            <a:r>
              <a:rPr lang="en-US" altLang="zh-CN" dirty="0">
                <a:latin typeface="仿宋_GB2312" panose="02010609030101010101" pitchFamily="49" charset="-122"/>
                <a:ea typeface="仿宋_GB2312" panose="02010609030101010101" pitchFamily="49" charset="-122"/>
              </a:rPr>
              <a:t>3000</a:t>
            </a:r>
            <a:r>
              <a:rPr lang="zh-CN" altLang="en-US" dirty="0">
                <a:latin typeface="仿宋_GB2312" panose="02010609030101010101" pitchFamily="49" charset="-122"/>
                <a:ea typeface="仿宋_GB2312" panose="02010609030101010101" pitchFamily="49" charset="-122"/>
              </a:rPr>
              <a:t>名护士，分别来自公立</a:t>
            </a:r>
            <a:r>
              <a:rPr lang="en-US" altLang="zh-CN" dirty="0">
                <a:latin typeface="仿宋_GB2312" panose="02010609030101010101" pitchFamily="49" charset="-122"/>
                <a:ea typeface="仿宋_GB2312" panose="02010609030101010101" pitchFamily="49" charset="-122"/>
              </a:rPr>
              <a:t>(</a:t>
            </a:r>
            <a:r>
              <a:rPr lang="zh-CN" altLang="en-US" dirty="0">
                <a:latin typeface="仿宋_GB2312" panose="02010609030101010101" pitchFamily="49" charset="-122"/>
                <a:ea typeface="仿宋_GB2312" panose="02010609030101010101" pitchFamily="49" charset="-122"/>
              </a:rPr>
              <a:t>急症医院和社区护理</a:t>
            </a:r>
            <a:r>
              <a:rPr lang="en-US" altLang="zh-CN" dirty="0">
                <a:latin typeface="仿宋_GB2312" panose="02010609030101010101" pitchFamily="49" charset="-122"/>
                <a:ea typeface="仿宋_GB2312" panose="02010609030101010101" pitchFamily="49" charset="-122"/>
              </a:rPr>
              <a:t>)</a:t>
            </a:r>
            <a:r>
              <a:rPr lang="zh-CN" altLang="en-US" dirty="0">
                <a:latin typeface="仿宋_GB2312" panose="02010609030101010101" pitchFamily="49" charset="-122"/>
                <a:ea typeface="仿宋_GB2312" panose="02010609030101010101" pitchFamily="49" charset="-122"/>
              </a:rPr>
              <a:t>、私立</a:t>
            </a:r>
            <a:r>
              <a:rPr lang="en-US" altLang="zh-CN" dirty="0">
                <a:latin typeface="仿宋_GB2312" panose="02010609030101010101" pitchFamily="49" charset="-122"/>
                <a:ea typeface="仿宋_GB2312" panose="02010609030101010101" pitchFamily="49" charset="-122"/>
              </a:rPr>
              <a:t>(</a:t>
            </a:r>
            <a:r>
              <a:rPr lang="zh-CN" altLang="en-US" dirty="0">
                <a:latin typeface="仿宋_GB2312" panose="02010609030101010101" pitchFamily="49" charset="-122"/>
                <a:ea typeface="仿宋_GB2312" panose="02010609030101010101" pitchFamily="49" charset="-122"/>
              </a:rPr>
              <a:t>急症医院和住院处护理</a:t>
            </a:r>
            <a:r>
              <a:rPr lang="en-US" altLang="zh-CN" dirty="0">
                <a:latin typeface="仿宋_GB2312" panose="02010609030101010101" pitchFamily="49" charset="-122"/>
                <a:ea typeface="仿宋_GB2312" panose="02010609030101010101" pitchFamily="49" charset="-122"/>
              </a:rPr>
              <a:t>)</a:t>
            </a:r>
            <a:r>
              <a:rPr lang="zh-CN" altLang="en-US" dirty="0">
                <a:latin typeface="仿宋_GB2312" panose="02010609030101010101" pitchFamily="49" charset="-122"/>
                <a:ea typeface="仿宋_GB2312" panose="02010609030101010101" pitchFamily="49" charset="-122"/>
              </a:rPr>
              <a:t>和老年护理</a:t>
            </a:r>
            <a:r>
              <a:rPr lang="en-US" altLang="zh-CN" dirty="0">
                <a:latin typeface="仿宋_GB2312" panose="02010609030101010101" pitchFamily="49" charset="-122"/>
                <a:ea typeface="仿宋_GB2312" panose="02010609030101010101" pitchFamily="49" charset="-122"/>
              </a:rPr>
              <a:t>(</a:t>
            </a:r>
            <a:r>
              <a:rPr lang="zh-CN" altLang="en-US" dirty="0">
                <a:latin typeface="仿宋_GB2312" panose="02010609030101010101" pitchFamily="49" charset="-122"/>
                <a:ea typeface="仿宋_GB2312" panose="02010609030101010101" pitchFamily="49" charset="-122"/>
              </a:rPr>
              <a:t>公立和私立老年护理机构</a:t>
            </a:r>
            <a:r>
              <a:rPr lang="en-US" altLang="zh-CN" dirty="0">
                <a:latin typeface="仿宋_GB2312" panose="02010609030101010101" pitchFamily="49" charset="-122"/>
                <a:ea typeface="仿宋_GB2312" panose="02010609030101010101" pitchFamily="49" charset="-122"/>
              </a:rPr>
              <a:t>)</a:t>
            </a:r>
            <a:r>
              <a:rPr lang="zh-CN" altLang="en-US" dirty="0">
                <a:latin typeface="仿宋_GB2312" panose="02010609030101010101" pitchFamily="49" charset="-122"/>
                <a:ea typeface="仿宋_GB2312" panose="02010609030101010101" pitchFamily="49" charset="-122"/>
              </a:rPr>
              <a:t>部门。报告的结果显示，这三个部门的职场暴力都有所增加。虽然不同部门的工作场所暴力的来源不同，但工作场所暴力的主要原因是</a:t>
            </a:r>
            <a:r>
              <a:rPr lang="en-US" altLang="zh-CN" dirty="0">
                <a:latin typeface="仿宋_GB2312" panose="02010609030101010101" pitchFamily="49" charset="-122"/>
                <a:ea typeface="仿宋_GB2312" panose="02010609030101010101" pitchFamily="49" charset="-122"/>
              </a:rPr>
              <a:t>:</a:t>
            </a:r>
            <a:r>
              <a:rPr lang="zh-CN" altLang="en-US" dirty="0">
                <a:latin typeface="仿宋_GB2312" panose="02010609030101010101" pitchFamily="49" charset="-122"/>
                <a:ea typeface="仿宋_GB2312" panose="02010609030101010101" pitchFamily="49" charset="-122"/>
              </a:rPr>
              <a:t>客户</a:t>
            </a:r>
            <a:r>
              <a:rPr lang="en-US" altLang="zh-CN" dirty="0">
                <a:latin typeface="仿宋_GB2312" panose="02010609030101010101" pitchFamily="49" charset="-122"/>
                <a:ea typeface="仿宋_GB2312" panose="02010609030101010101" pitchFamily="49" charset="-122"/>
              </a:rPr>
              <a:t>/</a:t>
            </a:r>
            <a:r>
              <a:rPr lang="zh-CN" altLang="en-US" dirty="0">
                <a:latin typeface="仿宋_GB2312" panose="02010609030101010101" pitchFamily="49" charset="-122"/>
                <a:ea typeface="仿宋_GB2312" panose="02010609030101010101" pitchFamily="49" charset="-122"/>
              </a:rPr>
              <a:t>病人、访客</a:t>
            </a:r>
            <a:r>
              <a:rPr lang="en-US" altLang="zh-CN" dirty="0">
                <a:latin typeface="仿宋_GB2312" panose="02010609030101010101" pitchFamily="49" charset="-122"/>
                <a:ea typeface="仿宋_GB2312" panose="02010609030101010101" pitchFamily="49" charset="-122"/>
              </a:rPr>
              <a:t>/</a:t>
            </a:r>
            <a:r>
              <a:rPr lang="zh-CN" altLang="en-US" dirty="0">
                <a:latin typeface="仿宋_GB2312" panose="02010609030101010101" pitchFamily="49" charset="-122"/>
                <a:ea typeface="仿宋_GB2312" panose="02010609030101010101" pitchFamily="49" charset="-122"/>
              </a:rPr>
              <a:t>亲属、其他护士、护理管理人员和医务人员。还发现工作场所暴力与性别、护士的指定、工作时间、护士的年龄、士气和对工作场所安全的看法之间存在关联。虽然大多数护士报告说，已经制定了管理工作场所暴力的政策，但这些政策并不总是适当的。</a:t>
            </a:r>
          </a:p>
        </p:txBody>
      </p:sp>
      <p:sp>
        <p:nvSpPr>
          <p:cNvPr id="3" name="矩形 2">
            <a:extLst>
              <a:ext uri="{FF2B5EF4-FFF2-40B4-BE49-F238E27FC236}">
                <a16:creationId xmlns:a16="http://schemas.microsoft.com/office/drawing/2014/main" id="{77516BDF-0573-4959-A5F1-9E1B8FF28692}"/>
              </a:ext>
            </a:extLst>
          </p:cNvPr>
          <p:cNvSpPr/>
          <p:nvPr/>
        </p:nvSpPr>
        <p:spPr>
          <a:xfrm>
            <a:off x="1239297" y="473167"/>
            <a:ext cx="6096000" cy="646331"/>
          </a:xfrm>
          <a:prstGeom prst="rect">
            <a:avLst/>
          </a:prstGeom>
        </p:spPr>
        <p:txBody>
          <a:bodyPr>
            <a:spAutoFit/>
          </a:bodyPr>
          <a:lstStyle/>
          <a:p>
            <a:r>
              <a:rPr lang="en-US" altLang="zh-CN" dirty="0"/>
              <a:t>Workplace violence in Queensland, Australia: The results of a comparative study</a:t>
            </a:r>
          </a:p>
        </p:txBody>
      </p:sp>
    </p:spTree>
    <p:extLst>
      <p:ext uri="{BB962C8B-B14F-4D97-AF65-F5344CB8AC3E}">
        <p14:creationId xmlns:p14="http://schemas.microsoft.com/office/powerpoint/2010/main" val="3169592227"/>
      </p:ext>
    </p:extLst>
  </p:cSld>
  <p:clrMapOvr>
    <a:masterClrMapping/>
  </p:clrMapOvr>
  <mc:AlternateContent xmlns:mc="http://schemas.openxmlformats.org/markup-compatibility/2006" xmlns:p14="http://schemas.microsoft.com/office/powerpoint/2010/main">
    <mc:Choice Requires="p14">
      <p:transition spd="slow" p14:dur="1600" advTm="3000">
        <p14:prism isInverted="1"/>
      </p:transition>
    </mc:Choice>
    <mc:Fallback xmlns:p15="http://schemas.microsoft.com/office/powerpoint/2012/main" xmlns="">
      <p:transition spd="slow" advTm="3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D46F23B-2C94-43DE-99BC-8194C683A47B}"/>
              </a:ext>
            </a:extLst>
          </p:cNvPr>
          <p:cNvPicPr>
            <a:picLocks noChangeAspect="1"/>
          </p:cNvPicPr>
          <p:nvPr/>
        </p:nvPicPr>
        <p:blipFill>
          <a:blip r:embed="rId2"/>
          <a:stretch>
            <a:fillRect/>
          </a:stretch>
        </p:blipFill>
        <p:spPr>
          <a:xfrm>
            <a:off x="554751" y="1485900"/>
            <a:ext cx="5956727" cy="4673740"/>
          </a:xfrm>
          <a:prstGeom prst="rect">
            <a:avLst/>
          </a:prstGeom>
        </p:spPr>
      </p:pic>
      <p:sp>
        <p:nvSpPr>
          <p:cNvPr id="3" name="矩形 2">
            <a:extLst>
              <a:ext uri="{FF2B5EF4-FFF2-40B4-BE49-F238E27FC236}">
                <a16:creationId xmlns:a16="http://schemas.microsoft.com/office/drawing/2014/main" id="{AD7929CA-1985-45DF-A7B1-7E92D54EF30D}"/>
              </a:ext>
            </a:extLst>
          </p:cNvPr>
          <p:cNvSpPr/>
          <p:nvPr/>
        </p:nvSpPr>
        <p:spPr>
          <a:xfrm>
            <a:off x="6511478" y="1485900"/>
            <a:ext cx="4270403" cy="4893647"/>
          </a:xfrm>
          <a:prstGeom prst="rect">
            <a:avLst/>
          </a:prstGeom>
        </p:spPr>
        <p:txBody>
          <a:bodyPr wrap="square">
            <a:spAutoFit/>
          </a:bodyPr>
          <a:lstStyle/>
          <a:p>
            <a:r>
              <a:rPr lang="zh-CN" altLang="en-US" sz="2400" dirty="0">
                <a:latin typeface="仿宋_GB2312" panose="02010609030101010101" pitchFamily="49" charset="-122"/>
                <a:ea typeface="仿宋_GB2312" panose="02010609030101010101" pitchFamily="49" charset="-122"/>
              </a:rPr>
              <a:t>大多数护士在这项研究中报道了在前</a:t>
            </a:r>
            <a:r>
              <a:rPr lang="en-US" altLang="zh-CN" sz="2400" dirty="0">
                <a:latin typeface="仿宋_GB2312" panose="02010609030101010101" pitchFamily="49" charset="-122"/>
                <a:ea typeface="仿宋_GB2312" panose="02010609030101010101" pitchFamily="49" charset="-122"/>
              </a:rPr>
              <a:t>3</a:t>
            </a:r>
            <a:r>
              <a:rPr lang="zh-CN" altLang="en-US" sz="2400" dirty="0">
                <a:latin typeface="仿宋_GB2312" panose="02010609030101010101" pitchFamily="49" charset="-122"/>
                <a:ea typeface="仿宋_GB2312" panose="02010609030101010101" pitchFamily="49" charset="-122"/>
              </a:rPr>
              <a:t>个月经历某种形式的工作场所暴力 </a:t>
            </a:r>
            <a:r>
              <a:rPr lang="en-US" altLang="zh-CN" sz="2400" dirty="0">
                <a:latin typeface="仿宋_GB2312" panose="02010609030101010101" pitchFamily="49" charset="-122"/>
                <a:ea typeface="仿宋_GB2312" panose="02010609030101010101" pitchFamily="49" charset="-122"/>
              </a:rPr>
              <a:t>(</a:t>
            </a:r>
            <a:r>
              <a:rPr lang="zh-CN" altLang="en-US" sz="2400" dirty="0">
                <a:latin typeface="仿宋_GB2312" panose="02010609030101010101" pitchFamily="49" charset="-122"/>
                <a:ea typeface="仿宋_GB2312" panose="02010609030101010101" pitchFamily="49" charset="-122"/>
              </a:rPr>
              <a:t>见图</a:t>
            </a:r>
            <a:r>
              <a:rPr lang="en-US" altLang="zh-CN" sz="2400" dirty="0">
                <a:latin typeface="仿宋_GB2312" panose="02010609030101010101" pitchFamily="49" charset="-122"/>
                <a:ea typeface="仿宋_GB2312" panose="02010609030101010101" pitchFamily="49" charset="-122"/>
              </a:rPr>
              <a:t>1)</a:t>
            </a:r>
            <a:r>
              <a:rPr lang="zh-CN" altLang="en-US" sz="2400" dirty="0">
                <a:latin typeface="仿宋_GB2312" panose="02010609030101010101" pitchFamily="49" charset="-122"/>
                <a:ea typeface="仿宋_GB2312" panose="02010609030101010101" pitchFamily="49" charset="-122"/>
              </a:rPr>
              <a:t>。有证据表明，不同部门对工作场所暴力的报告存在显著差异</a:t>
            </a:r>
            <a:r>
              <a:rPr lang="en-US" altLang="zh-CN" sz="2400" dirty="0">
                <a:latin typeface="仿宋_GB2312" panose="02010609030101010101" pitchFamily="49" charset="-122"/>
                <a:ea typeface="仿宋_GB2312" panose="02010609030101010101" pitchFamily="49" charset="-122"/>
              </a:rPr>
              <a:t>(P &lt; 0.001),</a:t>
            </a:r>
            <a:r>
              <a:rPr lang="zh-CN" altLang="en-US" sz="2400" dirty="0">
                <a:latin typeface="仿宋_GB2312" panose="02010609030101010101" pitchFamily="49" charset="-122"/>
                <a:ea typeface="仿宋_GB2312" panose="02010609030101010101" pitchFamily="49" charset="-122"/>
              </a:rPr>
              <a:t>也有证据表明，</a:t>
            </a:r>
            <a:r>
              <a:rPr lang="en-US" altLang="zh-CN" sz="2400" dirty="0">
                <a:latin typeface="仿宋_GB2312" panose="02010609030101010101" pitchFamily="49" charset="-122"/>
                <a:ea typeface="仿宋_GB2312" panose="02010609030101010101" pitchFamily="49" charset="-122"/>
              </a:rPr>
              <a:t>2001</a:t>
            </a:r>
            <a:r>
              <a:rPr lang="zh-CN" altLang="en-US" sz="2400" dirty="0">
                <a:latin typeface="仿宋_GB2312" panose="02010609030101010101" pitchFamily="49" charset="-122"/>
                <a:ea typeface="仿宋_GB2312" panose="02010609030101010101" pitchFamily="49" charset="-122"/>
              </a:rPr>
              <a:t>年至</a:t>
            </a:r>
            <a:r>
              <a:rPr lang="en-US" altLang="zh-CN" sz="2400" dirty="0">
                <a:latin typeface="仿宋_GB2312" panose="02010609030101010101" pitchFamily="49" charset="-122"/>
                <a:ea typeface="仿宋_GB2312" panose="02010609030101010101" pitchFamily="49" charset="-122"/>
              </a:rPr>
              <a:t>2004</a:t>
            </a:r>
            <a:r>
              <a:rPr lang="zh-CN" altLang="en-US" sz="2400" dirty="0">
                <a:latin typeface="仿宋_GB2312" panose="02010609030101010101" pitchFamily="49" charset="-122"/>
                <a:ea typeface="仿宋_GB2312" panose="02010609030101010101" pitchFamily="49" charset="-122"/>
              </a:rPr>
              <a:t>年间，每个部门的工作场所暴力事件都有所增加</a:t>
            </a:r>
            <a:r>
              <a:rPr lang="en-US" altLang="zh-CN" sz="2400" dirty="0">
                <a:latin typeface="仿宋_GB2312" panose="02010609030101010101" pitchFamily="49" charset="-122"/>
                <a:ea typeface="仿宋_GB2312" panose="02010609030101010101" pitchFamily="49" charset="-122"/>
              </a:rPr>
              <a:t>(P = 0.02</a:t>
            </a:r>
            <a:r>
              <a:rPr lang="zh-CN" altLang="en-US" sz="2400" dirty="0">
                <a:latin typeface="仿宋_GB2312" panose="02010609030101010101" pitchFamily="49" charset="-122"/>
                <a:ea typeface="仿宋_GB2312" panose="02010609030101010101" pitchFamily="49" charset="-122"/>
              </a:rPr>
              <a:t>老年护理，</a:t>
            </a:r>
            <a:r>
              <a:rPr lang="en-US" altLang="zh-CN" sz="2400" dirty="0">
                <a:latin typeface="仿宋_GB2312" panose="02010609030101010101" pitchFamily="49" charset="-122"/>
                <a:ea typeface="仿宋_GB2312" panose="02010609030101010101" pitchFamily="49" charset="-122"/>
              </a:rPr>
              <a:t>P &lt; 0.01</a:t>
            </a:r>
            <a:r>
              <a:rPr lang="zh-CN" altLang="en-US" sz="2400" dirty="0">
                <a:latin typeface="仿宋_GB2312" panose="02010609030101010101" pitchFamily="49" charset="-122"/>
                <a:ea typeface="仿宋_GB2312" panose="02010609030101010101" pitchFamily="49" charset="-122"/>
              </a:rPr>
              <a:t>公共护理，</a:t>
            </a:r>
            <a:r>
              <a:rPr lang="en-US" altLang="zh-CN" sz="2400" dirty="0">
                <a:latin typeface="仿宋_GB2312" panose="02010609030101010101" pitchFamily="49" charset="-122"/>
                <a:ea typeface="仿宋_GB2312" panose="02010609030101010101" pitchFamily="49" charset="-122"/>
              </a:rPr>
              <a:t>P &lt; 0.001</a:t>
            </a:r>
            <a:r>
              <a:rPr lang="zh-CN" altLang="en-US" sz="2400" dirty="0">
                <a:latin typeface="仿宋_GB2312" panose="02010609030101010101" pitchFamily="49" charset="-122"/>
                <a:ea typeface="仿宋_GB2312" panose="02010609030101010101" pitchFamily="49" charset="-122"/>
              </a:rPr>
              <a:t>私人护理</a:t>
            </a:r>
            <a:r>
              <a:rPr lang="en-US" altLang="zh-CN" sz="2400" dirty="0">
                <a:latin typeface="仿宋_GB2312" panose="02010609030101010101" pitchFamily="49" charset="-122"/>
                <a:ea typeface="仿宋_GB2312" panose="02010609030101010101" pitchFamily="49" charset="-122"/>
              </a:rPr>
              <a:t>)</a:t>
            </a:r>
            <a:r>
              <a:rPr lang="zh-CN" altLang="en-US" sz="2400" dirty="0">
                <a:latin typeface="仿宋_GB2312" panose="02010609030101010101" pitchFamily="49" charset="-122"/>
                <a:ea typeface="仿宋_GB2312" panose="02010609030101010101" pitchFamily="49" charset="-122"/>
              </a:rPr>
              <a:t>。</a:t>
            </a:r>
            <a:endParaRPr lang="en-US" altLang="zh-CN" sz="2400" dirty="0">
              <a:latin typeface="仿宋_GB2312" panose="02010609030101010101" pitchFamily="49" charset="-122"/>
              <a:ea typeface="仿宋_GB2312" panose="02010609030101010101" pitchFamily="49" charset="-122"/>
            </a:endParaRPr>
          </a:p>
          <a:p>
            <a:r>
              <a:rPr lang="zh-CN" altLang="en-US" sz="2400" dirty="0">
                <a:latin typeface="仿宋_GB2312" panose="02010609030101010101" pitchFamily="49" charset="-122"/>
                <a:ea typeface="仿宋_GB2312" panose="02010609030101010101" pitchFamily="49" charset="-122"/>
              </a:rPr>
              <a:t>同时在过去</a:t>
            </a:r>
            <a:r>
              <a:rPr lang="en-US" altLang="zh-CN" sz="2400" dirty="0">
                <a:latin typeface="仿宋_GB2312" panose="02010609030101010101" pitchFamily="49" charset="-122"/>
                <a:ea typeface="仿宋_GB2312" panose="02010609030101010101" pitchFamily="49" charset="-122"/>
              </a:rPr>
              <a:t>3</a:t>
            </a:r>
            <a:r>
              <a:rPr lang="zh-CN" altLang="en-US" sz="2400" dirty="0">
                <a:latin typeface="仿宋_GB2312" panose="02010609030101010101" pitchFamily="49" charset="-122"/>
                <a:ea typeface="仿宋_GB2312" panose="02010609030101010101" pitchFamily="49" charset="-122"/>
              </a:rPr>
              <a:t>个月内经历过职场暴力的受访者报告了这些事件的来源</a:t>
            </a:r>
            <a:r>
              <a:rPr lang="en-US" altLang="zh-CN" sz="2400" dirty="0">
                <a:latin typeface="仿宋_GB2312" panose="02010609030101010101" pitchFamily="49" charset="-122"/>
                <a:ea typeface="仿宋_GB2312" panose="02010609030101010101" pitchFamily="49" charset="-122"/>
              </a:rPr>
              <a:t>(</a:t>
            </a:r>
            <a:r>
              <a:rPr lang="zh-CN" altLang="en-US" sz="2400" dirty="0">
                <a:latin typeface="仿宋_GB2312" panose="02010609030101010101" pitchFamily="49" charset="-122"/>
                <a:ea typeface="仿宋_GB2312" panose="02010609030101010101" pitchFamily="49" charset="-122"/>
              </a:rPr>
              <a:t>见表</a:t>
            </a:r>
            <a:r>
              <a:rPr lang="en-US" altLang="zh-CN" sz="2400" dirty="0">
                <a:latin typeface="仿宋_GB2312" panose="02010609030101010101" pitchFamily="49" charset="-122"/>
                <a:ea typeface="仿宋_GB2312" panose="02010609030101010101" pitchFamily="49" charset="-122"/>
              </a:rPr>
              <a:t>1</a:t>
            </a:r>
            <a:r>
              <a:rPr lang="zh-CN" altLang="en-US" sz="2400" dirty="0">
                <a:latin typeface="仿宋_GB2312" panose="02010609030101010101" pitchFamily="49" charset="-122"/>
                <a:ea typeface="仿宋_GB2312" panose="02010609030101010101" pitchFamily="49" charset="-122"/>
              </a:rPr>
              <a:t>、</a:t>
            </a:r>
            <a:r>
              <a:rPr lang="en-US" altLang="zh-CN" sz="2400" dirty="0">
                <a:latin typeface="仿宋_GB2312" panose="02010609030101010101" pitchFamily="49" charset="-122"/>
                <a:ea typeface="仿宋_GB2312" panose="02010609030101010101" pitchFamily="49" charset="-122"/>
              </a:rPr>
              <a:t>2)</a:t>
            </a:r>
            <a:r>
              <a:rPr lang="zh-CN" altLang="en-US" sz="2400" dirty="0">
                <a:latin typeface="仿宋_GB2312" panose="02010609030101010101" pitchFamily="49" charset="-122"/>
                <a:ea typeface="仿宋_GB2312" panose="02010609030101010101" pitchFamily="49" charset="-122"/>
              </a:rPr>
              <a:t>。</a:t>
            </a:r>
          </a:p>
        </p:txBody>
      </p:sp>
    </p:spTree>
    <p:extLst>
      <p:ext uri="{BB962C8B-B14F-4D97-AF65-F5344CB8AC3E}">
        <p14:creationId xmlns:p14="http://schemas.microsoft.com/office/powerpoint/2010/main" val="1077201936"/>
      </p:ext>
    </p:extLst>
  </p:cSld>
  <p:clrMapOvr>
    <a:masterClrMapping/>
  </p:clrMapOvr>
  <mc:AlternateContent xmlns:mc="http://schemas.openxmlformats.org/markup-compatibility/2006" xmlns:p14="http://schemas.microsoft.com/office/powerpoint/2010/main">
    <mc:Choice Requires="p14">
      <p:transition spd="slow" p14:dur="1600" advTm="3000">
        <p14:prism isInverted="1"/>
      </p:transition>
    </mc:Choice>
    <mc:Fallback xmlns:p15="http://schemas.microsoft.com/office/powerpoint/2012/main" xmlns="">
      <p:transition spd="slow" advTm="3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6AEEF66-3755-4BDA-BC75-727560DF6534}"/>
              </a:ext>
            </a:extLst>
          </p:cNvPr>
          <p:cNvPicPr>
            <a:picLocks noChangeAspect="1"/>
          </p:cNvPicPr>
          <p:nvPr/>
        </p:nvPicPr>
        <p:blipFill>
          <a:blip r:embed="rId2"/>
          <a:stretch>
            <a:fillRect/>
          </a:stretch>
        </p:blipFill>
        <p:spPr>
          <a:xfrm>
            <a:off x="2294021" y="284058"/>
            <a:ext cx="7275613" cy="3144942"/>
          </a:xfrm>
          <a:prstGeom prst="rect">
            <a:avLst/>
          </a:prstGeom>
        </p:spPr>
      </p:pic>
      <p:pic>
        <p:nvPicPr>
          <p:cNvPr id="3" name="图片 2">
            <a:extLst>
              <a:ext uri="{FF2B5EF4-FFF2-40B4-BE49-F238E27FC236}">
                <a16:creationId xmlns:a16="http://schemas.microsoft.com/office/drawing/2014/main" id="{59C26AF7-4A20-4544-A435-2C34A9714973}"/>
              </a:ext>
            </a:extLst>
          </p:cNvPr>
          <p:cNvPicPr>
            <a:picLocks noChangeAspect="1"/>
          </p:cNvPicPr>
          <p:nvPr/>
        </p:nvPicPr>
        <p:blipFill>
          <a:blip r:embed="rId3"/>
          <a:stretch>
            <a:fillRect/>
          </a:stretch>
        </p:blipFill>
        <p:spPr>
          <a:xfrm>
            <a:off x="2294021" y="3429000"/>
            <a:ext cx="7275613" cy="3235839"/>
          </a:xfrm>
          <a:prstGeom prst="rect">
            <a:avLst/>
          </a:prstGeom>
        </p:spPr>
      </p:pic>
    </p:spTree>
    <p:extLst>
      <p:ext uri="{BB962C8B-B14F-4D97-AF65-F5344CB8AC3E}">
        <p14:creationId xmlns:p14="http://schemas.microsoft.com/office/powerpoint/2010/main" val="2609400998"/>
      </p:ext>
    </p:extLst>
  </p:cSld>
  <p:clrMapOvr>
    <a:masterClrMapping/>
  </p:clrMapOvr>
  <mc:AlternateContent xmlns:mc="http://schemas.openxmlformats.org/markup-compatibility/2006" xmlns:p14="http://schemas.microsoft.com/office/powerpoint/2010/main">
    <mc:Choice Requires="p14">
      <p:transition spd="slow" p14:dur="1600" advTm="3000">
        <p14:prism isInverted="1"/>
      </p:transition>
    </mc:Choice>
    <mc:Fallback xmlns:p15="http://schemas.microsoft.com/office/powerpoint/2012/main" xmlns="">
      <p:transition spd="slow" advTm="3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1250BFC-E336-4D97-ABA8-39DD1417F957}"/>
              </a:ext>
            </a:extLst>
          </p:cNvPr>
          <p:cNvSpPr/>
          <p:nvPr/>
        </p:nvSpPr>
        <p:spPr>
          <a:xfrm>
            <a:off x="807218" y="1359598"/>
            <a:ext cx="10748386" cy="4708981"/>
          </a:xfrm>
          <a:prstGeom prst="rect">
            <a:avLst/>
          </a:prstGeom>
        </p:spPr>
        <p:txBody>
          <a:bodyPr wrap="square">
            <a:spAutoFit/>
          </a:bodyPr>
          <a:lstStyle/>
          <a:p>
            <a:r>
              <a:rPr lang="zh-CN" altLang="en-US" sz="2000" dirty="0">
                <a:latin typeface="仿宋_GB2312" panose="02010609030101010101" pitchFamily="49" charset="-122"/>
                <a:ea typeface="仿宋_GB2312" panose="02010609030101010101" pitchFamily="49" charset="-122"/>
              </a:rPr>
              <a:t>一般认为病人是护士暴力的来源。然而，事实显然并非仅仅如此，其他研究也证明了这一点。本研究中的暴力施暴者得出了非常有趣的结果，因为不同部门的施暴者差别很大。与之前的研究一致，在所有部门中，患者是暴力的最高来源，但在私营部门中要低</a:t>
            </a:r>
            <a:r>
              <a:rPr lang="en-US" altLang="zh-CN" sz="2000" dirty="0">
                <a:latin typeface="仿宋_GB2312" panose="02010609030101010101" pitchFamily="49" charset="-122"/>
                <a:ea typeface="仿宋_GB2312" panose="02010609030101010101" pitchFamily="49" charset="-122"/>
              </a:rPr>
              <a:t>20%</a:t>
            </a:r>
            <a:r>
              <a:rPr lang="zh-CN" altLang="en-US" sz="2000" dirty="0">
                <a:latin typeface="仿宋_GB2312" panose="02010609030101010101" pitchFamily="49" charset="-122"/>
                <a:ea typeface="仿宋_GB2312" panose="02010609030101010101" pitchFamily="49" charset="-122"/>
              </a:rPr>
              <a:t>。除公共部门外，所有部门报告的患者水平均有所增加，显示出自</a:t>
            </a:r>
            <a:r>
              <a:rPr lang="en-US" altLang="zh-CN" sz="2000" dirty="0">
                <a:latin typeface="仿宋_GB2312" panose="02010609030101010101" pitchFamily="49" charset="-122"/>
                <a:ea typeface="仿宋_GB2312" panose="02010609030101010101" pitchFamily="49" charset="-122"/>
              </a:rPr>
              <a:t>2001</a:t>
            </a:r>
            <a:r>
              <a:rPr lang="zh-CN" altLang="en-US" sz="2000" dirty="0">
                <a:latin typeface="仿宋_GB2312" panose="02010609030101010101" pitchFamily="49" charset="-122"/>
                <a:ea typeface="仿宋_GB2312" panose="02010609030101010101" pitchFamily="49" charset="-122"/>
              </a:rPr>
              <a:t>年以来的最高增幅。这一来自病人的工作场所暴力来源增加的原因可能是成本控制。美国的一项研究指出，</a:t>
            </a:r>
            <a:r>
              <a:rPr lang="zh-CN" altLang="en-US" sz="2000" b="1" dirty="0">
                <a:latin typeface="仿宋_GB2312" panose="02010609030101010101" pitchFamily="49" charset="-122"/>
                <a:ea typeface="仿宋_GB2312" panose="02010609030101010101" pitchFamily="49" charset="-122"/>
              </a:rPr>
              <a:t>经费削减导致等待入院的人数增加，导致病人对护士的敌意增加。</a:t>
            </a:r>
            <a:endParaRPr lang="en-US" altLang="zh-CN" sz="2000" b="1" dirty="0">
              <a:latin typeface="仿宋_GB2312" panose="02010609030101010101" pitchFamily="49" charset="-122"/>
              <a:ea typeface="仿宋_GB2312" panose="02010609030101010101" pitchFamily="49" charset="-122"/>
            </a:endParaRPr>
          </a:p>
          <a:p>
            <a:r>
              <a:rPr lang="zh-CN" altLang="en-US" sz="2000" dirty="0">
                <a:latin typeface="仿宋_GB2312" panose="02010609030101010101" pitchFamily="49" charset="-122"/>
                <a:ea typeface="仿宋_GB2312" panose="02010609030101010101" pitchFamily="49" charset="-122"/>
              </a:rPr>
              <a:t>在私人和老年护理部门，至少有四分之一的受访者报告说，探访者和亲属是工作场所暴力的来源。其他研究也显示了类似的结果。非常令人关注的是，自</a:t>
            </a:r>
            <a:r>
              <a:rPr lang="en-US" altLang="zh-CN" sz="2000" dirty="0">
                <a:latin typeface="仿宋_GB2312" panose="02010609030101010101" pitchFamily="49" charset="-122"/>
                <a:ea typeface="仿宋_GB2312" panose="02010609030101010101" pitchFamily="49" charset="-122"/>
              </a:rPr>
              <a:t>2001</a:t>
            </a:r>
            <a:r>
              <a:rPr lang="zh-CN" altLang="en-US" sz="2000" dirty="0">
                <a:latin typeface="仿宋_GB2312" panose="02010609030101010101" pitchFamily="49" charset="-122"/>
                <a:ea typeface="仿宋_GB2312" panose="02010609030101010101" pitchFamily="49" charset="-122"/>
              </a:rPr>
              <a:t>年以来，这一数字已经翻了一番。自</a:t>
            </a:r>
            <a:r>
              <a:rPr lang="en-US" altLang="zh-CN" sz="2000" dirty="0">
                <a:latin typeface="仿宋_GB2312" panose="02010609030101010101" pitchFamily="49" charset="-122"/>
                <a:ea typeface="仿宋_GB2312" panose="02010609030101010101" pitchFamily="49" charset="-122"/>
              </a:rPr>
              <a:t>2001</a:t>
            </a:r>
            <a:r>
              <a:rPr lang="zh-CN" altLang="en-US" sz="2000" dirty="0">
                <a:latin typeface="仿宋_GB2312" panose="02010609030101010101" pitchFamily="49" charset="-122"/>
                <a:ea typeface="仿宋_GB2312" panose="02010609030101010101" pitchFamily="49" charset="-122"/>
              </a:rPr>
              <a:t>年以来，公共部门的访客和亲属暴力行为也有所增加，据报几乎有</a:t>
            </a:r>
            <a:r>
              <a:rPr lang="en-US" altLang="zh-CN" sz="2000" dirty="0">
                <a:latin typeface="仿宋_GB2312" panose="02010609030101010101" pitchFamily="49" charset="-122"/>
                <a:ea typeface="仿宋_GB2312" panose="02010609030101010101" pitchFamily="49" charset="-122"/>
              </a:rPr>
              <a:t>50%</a:t>
            </a:r>
            <a:r>
              <a:rPr lang="zh-CN" altLang="en-US" sz="2000" dirty="0">
                <a:latin typeface="仿宋_GB2312" panose="02010609030101010101" pitchFamily="49" charset="-122"/>
                <a:ea typeface="仿宋_GB2312" panose="02010609030101010101" pitchFamily="49" charset="-122"/>
              </a:rPr>
              <a:t>的受访者使用暴力。虽然没有具体的研究提供信息，但正如病人</a:t>
            </a:r>
            <a:r>
              <a:rPr lang="en-US" altLang="zh-CN" sz="2000" dirty="0">
                <a:latin typeface="仿宋_GB2312" panose="02010609030101010101" pitchFamily="49" charset="-122"/>
                <a:ea typeface="仿宋_GB2312" panose="02010609030101010101" pitchFamily="49" charset="-122"/>
              </a:rPr>
              <a:t>/</a:t>
            </a:r>
            <a:r>
              <a:rPr lang="zh-CN" altLang="en-US" sz="2000" dirty="0">
                <a:latin typeface="仿宋_GB2312" panose="02010609030101010101" pitchFamily="49" charset="-122"/>
                <a:ea typeface="仿宋_GB2312" panose="02010609030101010101" pitchFamily="49" charset="-122"/>
              </a:rPr>
              <a:t>病人来源的暴力所指出的那样，对这一变化的影响之一可能是成本控制。定性数据支持这一理论，</a:t>
            </a:r>
            <a:r>
              <a:rPr lang="zh-CN" altLang="en-US" sz="2000" b="1" dirty="0">
                <a:latin typeface="仿宋_GB2312" panose="02010609030101010101" pitchFamily="49" charset="-122"/>
                <a:ea typeface="仿宋_GB2312" panose="02010609030101010101" pitchFamily="49" charset="-122"/>
              </a:rPr>
              <a:t>一些护士注意到亲属虐待与护士无法为病人提供预期水平的护理</a:t>
            </a:r>
            <a:r>
              <a:rPr lang="en-US" altLang="zh-CN" sz="2000" b="1" dirty="0">
                <a:latin typeface="仿宋_GB2312" panose="02010609030101010101" pitchFamily="49" charset="-122"/>
                <a:ea typeface="仿宋_GB2312" panose="02010609030101010101" pitchFamily="49" charset="-122"/>
              </a:rPr>
              <a:t>(</a:t>
            </a:r>
            <a:r>
              <a:rPr lang="zh-CN" altLang="en-US" sz="2000" b="1" dirty="0">
                <a:latin typeface="仿宋_GB2312" panose="02010609030101010101" pitchFamily="49" charset="-122"/>
                <a:ea typeface="仿宋_GB2312" panose="02010609030101010101" pitchFamily="49" charset="-122"/>
              </a:rPr>
              <a:t>由于工作量</a:t>
            </a:r>
            <a:r>
              <a:rPr lang="en-US" altLang="zh-CN" sz="2000" b="1" dirty="0">
                <a:latin typeface="仿宋_GB2312" panose="02010609030101010101" pitchFamily="49" charset="-122"/>
                <a:ea typeface="仿宋_GB2312" panose="02010609030101010101" pitchFamily="49" charset="-122"/>
              </a:rPr>
              <a:t>)</a:t>
            </a:r>
            <a:r>
              <a:rPr lang="zh-CN" altLang="en-US" sz="2000" b="1" dirty="0">
                <a:latin typeface="仿宋_GB2312" panose="02010609030101010101" pitchFamily="49" charset="-122"/>
                <a:ea typeface="仿宋_GB2312" panose="02010609030101010101" pitchFamily="49" charset="-122"/>
              </a:rPr>
              <a:t>有关</a:t>
            </a:r>
            <a:r>
              <a:rPr lang="zh-CN" altLang="en-US" sz="2000" dirty="0">
                <a:latin typeface="仿宋_GB2312" panose="02010609030101010101" pitchFamily="49" charset="-122"/>
                <a:ea typeface="仿宋_GB2312" panose="02010609030101010101" pitchFamily="49" charset="-122"/>
              </a:rPr>
              <a:t>。同样，在这项研究中，受访者也有一些迹象表明，隐私准则</a:t>
            </a:r>
            <a:r>
              <a:rPr lang="en-US" altLang="zh-CN" sz="2000" dirty="0">
                <a:latin typeface="仿宋_GB2312" panose="02010609030101010101" pitchFamily="49" charset="-122"/>
                <a:ea typeface="仿宋_GB2312" panose="02010609030101010101" pitchFamily="49" charset="-122"/>
              </a:rPr>
              <a:t>/</a:t>
            </a:r>
            <a:r>
              <a:rPr lang="zh-CN" altLang="en-US" sz="2000" dirty="0">
                <a:latin typeface="仿宋_GB2312" panose="02010609030101010101" pitchFamily="49" charset="-122"/>
                <a:ea typeface="仿宋_GB2312" panose="02010609030101010101" pitchFamily="49" charset="-122"/>
              </a:rPr>
              <a:t>立法意味着他们现在可以向近亲提供更多的信息。</a:t>
            </a:r>
            <a:r>
              <a:rPr lang="zh-CN" altLang="en-US" sz="2000" b="1" dirty="0">
                <a:latin typeface="仿宋_GB2312" panose="02010609030101010101" pitchFamily="49" charset="-122"/>
                <a:ea typeface="仿宋_GB2312" panose="02010609030101010101" pitchFamily="49" charset="-122"/>
              </a:rPr>
              <a:t>护士们认为，由于家属对立法的变化所造成的限制缺乏了解，导致来访者</a:t>
            </a:r>
            <a:r>
              <a:rPr lang="en-US" altLang="zh-CN" sz="2000" b="1" dirty="0">
                <a:latin typeface="仿宋_GB2312" panose="02010609030101010101" pitchFamily="49" charset="-122"/>
                <a:ea typeface="仿宋_GB2312" panose="02010609030101010101" pitchFamily="49" charset="-122"/>
              </a:rPr>
              <a:t>/</a:t>
            </a:r>
            <a:r>
              <a:rPr lang="zh-CN" altLang="en-US" sz="2000" b="1" dirty="0">
                <a:latin typeface="仿宋_GB2312" panose="02010609030101010101" pitchFamily="49" charset="-122"/>
                <a:ea typeface="仿宋_GB2312" panose="02010609030101010101" pitchFamily="49" charset="-122"/>
              </a:rPr>
              <a:t>亲属的虐待行为增加。</a:t>
            </a:r>
            <a:endParaRPr lang="en-US" altLang="zh-CN" sz="2000" b="1" dirty="0">
              <a:latin typeface="仿宋_GB2312" panose="02010609030101010101" pitchFamily="49" charset="-122"/>
              <a:ea typeface="仿宋_GB2312" panose="02010609030101010101" pitchFamily="49" charset="-122"/>
            </a:endParaRPr>
          </a:p>
          <a:p>
            <a:endParaRPr lang="zh-CN" altLang="en-US" sz="2000" dirty="0">
              <a:latin typeface="仿宋_GB2312" panose="02010609030101010101" pitchFamily="49" charset="-122"/>
              <a:ea typeface="仿宋_GB2312" panose="02010609030101010101" pitchFamily="49" charset="-122"/>
            </a:endParaRPr>
          </a:p>
        </p:txBody>
      </p:sp>
    </p:spTree>
    <p:extLst>
      <p:ext uri="{BB962C8B-B14F-4D97-AF65-F5344CB8AC3E}">
        <p14:creationId xmlns:p14="http://schemas.microsoft.com/office/powerpoint/2010/main" val="4076374922"/>
      </p:ext>
    </p:extLst>
  </p:cSld>
  <p:clrMapOvr>
    <a:masterClrMapping/>
  </p:clrMapOvr>
  <mc:AlternateContent xmlns:mc="http://schemas.openxmlformats.org/markup-compatibility/2006" xmlns:p14="http://schemas.microsoft.com/office/powerpoint/2010/main">
    <mc:Choice Requires="p14">
      <p:transition spd="slow" p14:dur="1600" advTm="3000">
        <p14:prism isInverted="1"/>
      </p:transition>
    </mc:Choice>
    <mc:Fallback xmlns:p15="http://schemas.microsoft.com/office/powerpoint/2012/main" xmlns="">
      <p:transition spd="slow" advTm="3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613A6DF-22D9-4A21-9DD8-9DF2A2994021}"/>
              </a:ext>
            </a:extLst>
          </p:cNvPr>
          <p:cNvSpPr/>
          <p:nvPr/>
        </p:nvSpPr>
        <p:spPr>
          <a:xfrm>
            <a:off x="924447" y="1443841"/>
            <a:ext cx="10480431" cy="4801314"/>
          </a:xfrm>
          <a:prstGeom prst="rect">
            <a:avLst/>
          </a:prstGeom>
        </p:spPr>
        <p:txBody>
          <a:bodyPr wrap="square">
            <a:spAutoFit/>
          </a:bodyPr>
          <a:lstStyle/>
          <a:p>
            <a:r>
              <a:rPr lang="zh-CN" altLang="en-US" dirty="0">
                <a:latin typeface="仿宋_GB2312" panose="02010609030101010101" pitchFamily="49" charset="-122"/>
                <a:ea typeface="仿宋_GB2312" panose="02010609030101010101" pitchFamily="49" charset="-122"/>
              </a:rPr>
              <a:t>超过三分之一的受访者指出护理管理人员是暴力的肇事者。自2001年以来，这一数字几乎翻了一番。此外，虽然2001年的数据没有显示出，但2004年私营部门护士更有可能将护理管理者视为一种来源(36% -自2001年以来增加了15%)。相比之下，其他两个行业的增幅从15%到25%。</a:t>
            </a:r>
            <a:r>
              <a:rPr lang="zh-CN" altLang="en-US" b="1" dirty="0">
                <a:latin typeface="仿宋_GB2312" panose="02010609030101010101" pitchFamily="49" charset="-122"/>
                <a:ea typeface="仿宋_GB2312" panose="02010609030101010101" pitchFamily="49" charset="-122"/>
              </a:rPr>
              <a:t>这可能是由于工作量大和护士短缺导致了高级管理层对护士“少花钱多干活”的欺凌行为增加。</a:t>
            </a:r>
            <a:r>
              <a:rPr lang="zh-CN" altLang="en-US" dirty="0">
                <a:latin typeface="仿宋_GB2312" panose="02010609030101010101" pitchFamily="49" charset="-122"/>
                <a:ea typeface="仿宋_GB2312" panose="02010609030101010101" pitchFamily="49" charset="-122"/>
              </a:rPr>
              <a:t>当然，定性数据表明这是一个因素，而且</a:t>
            </a:r>
            <a:r>
              <a:rPr lang="zh-CN" altLang="en-US" b="1" dirty="0">
                <a:latin typeface="仿宋_GB2312" panose="02010609030101010101" pitchFamily="49" charset="-122"/>
                <a:ea typeface="仿宋_GB2312" panose="02010609030101010101" pitchFamily="49" charset="-122"/>
              </a:rPr>
              <a:t>上级员工的欺凌也被其他研究报告为职场暴力最常见的形式。</a:t>
            </a:r>
            <a:r>
              <a:rPr lang="zh-CN" altLang="en-US" dirty="0">
                <a:latin typeface="仿宋_GB2312" panose="02010609030101010101" pitchFamily="49" charset="-122"/>
                <a:ea typeface="仿宋_GB2312" panose="02010609030101010101" pitchFamily="49" charset="-122"/>
              </a:rPr>
              <a:t>其他护士是工作场所暴力的第二大常见来源，无行业差异;然而，从2001年到2004年，有一个显著的增长(25%到37%)。有趣的是，在塔斯马尼亚的一项研究中，私营部门的护士报告说，来自其他同事的攻击性的压力是最令人不安的压力类型，这一比例是公共部门护士的两倍。</a:t>
            </a:r>
            <a:endParaRPr lang="en-US" altLang="zh-CN" dirty="0">
              <a:latin typeface="仿宋_GB2312" panose="02010609030101010101" pitchFamily="49" charset="-122"/>
              <a:ea typeface="仿宋_GB2312" panose="02010609030101010101" pitchFamily="49" charset="-122"/>
            </a:endParaRPr>
          </a:p>
          <a:p>
            <a:r>
              <a:rPr lang="zh-CN" altLang="en-US" dirty="0">
                <a:latin typeface="仿宋_GB2312" panose="02010609030101010101" pitchFamily="49" charset="-122"/>
                <a:ea typeface="仿宋_GB2312" panose="02010609030101010101" pitchFamily="49" charset="-122"/>
              </a:rPr>
              <a:t>私营部门医务人员的暴力行为高于其他部门。以往的研究发现，医护人员与护士之间的大学工作关系对护士的工作满意度有影响。与</a:t>
            </a:r>
            <a:r>
              <a:rPr lang="en-US" altLang="zh-CN" dirty="0">
                <a:latin typeface="仿宋_GB2312" panose="02010609030101010101" pitchFamily="49" charset="-122"/>
                <a:ea typeface="仿宋_GB2312" panose="02010609030101010101" pitchFamily="49" charset="-122"/>
              </a:rPr>
              <a:t>2001</a:t>
            </a:r>
            <a:r>
              <a:rPr lang="zh-CN" altLang="en-US" dirty="0">
                <a:latin typeface="仿宋_GB2312" panose="02010609030101010101" pitchFamily="49" charset="-122"/>
                <a:ea typeface="仿宋_GB2312" panose="02010609030101010101" pitchFamily="49" charset="-122"/>
              </a:rPr>
              <a:t>年的结果相似，</a:t>
            </a:r>
            <a:r>
              <a:rPr lang="en-US" altLang="zh-CN" dirty="0">
                <a:latin typeface="仿宋_GB2312" panose="02010609030101010101" pitchFamily="49" charset="-122"/>
                <a:ea typeface="仿宋_GB2312" panose="02010609030101010101" pitchFamily="49" charset="-122"/>
              </a:rPr>
              <a:t>2004</a:t>
            </a:r>
            <a:r>
              <a:rPr lang="zh-CN" altLang="en-US" dirty="0">
                <a:latin typeface="仿宋_GB2312" panose="02010609030101010101" pitchFamily="49" charset="-122"/>
                <a:ea typeface="仿宋_GB2312" panose="02010609030101010101" pitchFamily="49" charset="-122"/>
              </a:rPr>
              <a:t>年各行业之间有显著差异。在私营部门，受访者更有可能报告医务人员的工作场所暴力</a:t>
            </a:r>
            <a:r>
              <a:rPr lang="en-US" altLang="zh-CN" dirty="0">
                <a:latin typeface="仿宋_GB2312" panose="02010609030101010101" pitchFamily="49" charset="-122"/>
                <a:ea typeface="仿宋_GB2312" panose="02010609030101010101" pitchFamily="49" charset="-122"/>
              </a:rPr>
              <a:t>(30.6%)</a:t>
            </a:r>
            <a:r>
              <a:rPr lang="zh-CN" altLang="en-US" dirty="0">
                <a:latin typeface="仿宋_GB2312" panose="02010609030101010101" pitchFamily="49" charset="-122"/>
                <a:ea typeface="仿宋_GB2312" panose="02010609030101010101" pitchFamily="49" charset="-122"/>
              </a:rPr>
              <a:t>，相比之下，公共部门的这一比例为</a:t>
            </a:r>
            <a:r>
              <a:rPr lang="en-US" altLang="zh-CN" dirty="0">
                <a:latin typeface="仿宋_GB2312" panose="02010609030101010101" pitchFamily="49" charset="-122"/>
                <a:ea typeface="仿宋_GB2312" panose="02010609030101010101" pitchFamily="49" charset="-122"/>
              </a:rPr>
              <a:t>16.2%</a:t>
            </a:r>
            <a:r>
              <a:rPr lang="zh-CN" altLang="en-US" dirty="0">
                <a:latin typeface="仿宋_GB2312" panose="02010609030101010101" pitchFamily="49" charset="-122"/>
                <a:ea typeface="仿宋_GB2312" panose="02010609030101010101" pitchFamily="49" charset="-122"/>
              </a:rPr>
              <a:t>，老年护理部门的这一比例仅为</a:t>
            </a:r>
            <a:r>
              <a:rPr lang="en-US" altLang="zh-CN" dirty="0">
                <a:latin typeface="仿宋_GB2312" panose="02010609030101010101" pitchFamily="49" charset="-122"/>
                <a:ea typeface="仿宋_GB2312" panose="02010609030101010101" pitchFamily="49" charset="-122"/>
              </a:rPr>
              <a:t>5.5%</a:t>
            </a:r>
            <a:r>
              <a:rPr lang="zh-CN" altLang="en-US" dirty="0">
                <a:latin typeface="仿宋_GB2312" panose="02010609030101010101" pitchFamily="49" charset="-122"/>
                <a:ea typeface="仿宋_GB2312" panose="02010609030101010101" pitchFamily="49" charset="-122"/>
              </a:rPr>
              <a:t>。在</a:t>
            </a:r>
            <a:r>
              <a:rPr lang="en-US" altLang="zh-CN" dirty="0">
                <a:latin typeface="仿宋_GB2312" panose="02010609030101010101" pitchFamily="49" charset="-122"/>
                <a:ea typeface="仿宋_GB2312" panose="02010609030101010101" pitchFamily="49" charset="-122"/>
              </a:rPr>
              <a:t>2001</a:t>
            </a:r>
            <a:r>
              <a:rPr lang="zh-CN" altLang="en-US" dirty="0">
                <a:latin typeface="仿宋_GB2312" panose="02010609030101010101" pitchFamily="49" charset="-122"/>
                <a:ea typeface="仿宋_GB2312" panose="02010609030101010101" pitchFamily="49" charset="-122"/>
              </a:rPr>
              <a:t>年至</a:t>
            </a:r>
            <a:r>
              <a:rPr lang="en-US" altLang="zh-CN" dirty="0">
                <a:latin typeface="仿宋_GB2312" panose="02010609030101010101" pitchFamily="49" charset="-122"/>
                <a:ea typeface="仿宋_GB2312" panose="02010609030101010101" pitchFamily="49" charset="-122"/>
              </a:rPr>
              <a:t>2004</a:t>
            </a:r>
            <a:r>
              <a:rPr lang="zh-CN" altLang="en-US" dirty="0">
                <a:latin typeface="仿宋_GB2312" panose="02010609030101010101" pitchFamily="49" charset="-122"/>
                <a:ea typeface="仿宋_GB2312" panose="02010609030101010101" pitchFamily="49" charset="-122"/>
              </a:rPr>
              <a:t>年的研究中，报告医务人员是工作场所暴力源头的护士比例没有显著变化。我们并没有根据施暴者来区分暴力的类型。从其他研究来看，管理层、同事和其他工作人员的暴力事件很可能大多是非身体性质的。</a:t>
            </a:r>
            <a:endParaRPr lang="en-US" altLang="zh-CN" dirty="0">
              <a:latin typeface="仿宋_GB2312" panose="02010609030101010101" pitchFamily="49" charset="-122"/>
              <a:ea typeface="仿宋_GB2312" panose="02010609030101010101" pitchFamily="49" charset="-122"/>
            </a:endParaRPr>
          </a:p>
          <a:p>
            <a:endParaRPr lang="en-US" altLang="zh-CN" dirty="0">
              <a:latin typeface="仿宋_GB2312" panose="02010609030101010101" pitchFamily="49" charset="-122"/>
              <a:ea typeface="仿宋_GB2312" panose="02010609030101010101" pitchFamily="49" charset="-122"/>
            </a:endParaRPr>
          </a:p>
          <a:p>
            <a:r>
              <a:rPr lang="zh-CN" altLang="en-US" dirty="0">
                <a:latin typeface="仿宋_GB2312" panose="02010609030101010101" pitchFamily="49" charset="-122"/>
                <a:ea typeface="仿宋_GB2312" panose="02010609030101010101" pitchFamily="49" charset="-122"/>
              </a:rPr>
              <a:t>在每一个部门，工作场所安全的感知程度与报告的工作场所暴力事件的发生率成反比。这一发现与司布真和巴威尔的发现一致，他们还发现，对工作场所安全的认知降低与工作场所暴力有关。</a:t>
            </a:r>
          </a:p>
        </p:txBody>
      </p:sp>
    </p:spTree>
    <p:extLst>
      <p:ext uri="{BB962C8B-B14F-4D97-AF65-F5344CB8AC3E}">
        <p14:creationId xmlns:p14="http://schemas.microsoft.com/office/powerpoint/2010/main" val="3848698449"/>
      </p:ext>
    </p:extLst>
  </p:cSld>
  <p:clrMapOvr>
    <a:masterClrMapping/>
  </p:clrMapOvr>
  <mc:AlternateContent xmlns:mc="http://schemas.openxmlformats.org/markup-compatibility/2006" xmlns:p14="http://schemas.microsoft.com/office/powerpoint/2010/main">
    <mc:Choice Requires="p14">
      <p:transition spd="slow" p14:dur="1600" advTm="3000">
        <p14:prism isInverted="1"/>
      </p:transition>
    </mc:Choice>
    <mc:Fallback xmlns:p15="http://schemas.microsoft.com/office/powerpoint/2012/main" xmlns="">
      <p:transition spd="slow" advTm="3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772553" y="3327567"/>
            <a:ext cx="8646919" cy="1200329"/>
          </a:xfrm>
          <a:prstGeom prst="rect">
            <a:avLst/>
          </a:prstGeom>
          <a:noFill/>
        </p:spPr>
        <p:txBody>
          <a:bodyPr wrap="none" rtlCol="0">
            <a:spAutoFit/>
          </a:bodyPr>
          <a:lstStyle/>
          <a:p>
            <a:pPr algn="ctr"/>
            <a:r>
              <a:rPr lang="zh-CN" altLang="en-US" sz="7200" dirty="0">
                <a:solidFill>
                  <a:schemeClr val="tx2"/>
                </a:solidFill>
                <a:latin typeface="宋体" panose="02010600030101010101" pitchFamily="2" charset="-122"/>
                <a:ea typeface="宋体" panose="02010600030101010101" pitchFamily="2" charset="-122"/>
              </a:rPr>
              <a:t>定义与相关伦理问题</a:t>
            </a:r>
          </a:p>
        </p:txBody>
      </p:sp>
      <p:sp>
        <p:nvSpPr>
          <p:cNvPr id="22" name="矩形 21"/>
          <p:cNvSpPr/>
          <p:nvPr/>
        </p:nvSpPr>
        <p:spPr>
          <a:xfrm>
            <a:off x="3830739" y="4614780"/>
            <a:ext cx="4530519" cy="480131"/>
          </a:xfrm>
          <a:prstGeom prst="rect">
            <a:avLst/>
          </a:prstGeom>
        </p:spPr>
        <p:txBody>
          <a:bodyPr wrap="square">
            <a:spAutoFit/>
          </a:bodyPr>
          <a:lstStyle/>
          <a:p>
            <a:pPr marL="171450" indent="-171450" algn="ctr">
              <a:lnSpc>
                <a:spcPct val="120000"/>
              </a:lnSpc>
              <a:buFont typeface="Wingdings" panose="05000000000000000000" pitchFamily="2" charset="2"/>
              <a:buChar char="l"/>
            </a:pPr>
            <a:r>
              <a:rPr lang="zh-CN" altLang="en-US" sz="1050" dirty="0">
                <a:solidFill>
                  <a:schemeClr val="tx1">
                    <a:lumMod val="50000"/>
                    <a:lumOff val="50000"/>
                  </a:schemeClr>
                </a:solidFill>
              </a:rPr>
              <a:t>定义及分类</a:t>
            </a:r>
            <a:endParaRPr lang="en-US" altLang="zh-CN" sz="1050" dirty="0">
              <a:solidFill>
                <a:schemeClr val="tx1">
                  <a:lumMod val="50000"/>
                  <a:lumOff val="50000"/>
                </a:schemeClr>
              </a:solidFill>
            </a:endParaRPr>
          </a:p>
          <a:p>
            <a:pPr marL="171450" indent="-171450" algn="ctr">
              <a:lnSpc>
                <a:spcPct val="120000"/>
              </a:lnSpc>
              <a:buFont typeface="Wingdings" panose="05000000000000000000" pitchFamily="2" charset="2"/>
              <a:buChar char="l"/>
            </a:pPr>
            <a:r>
              <a:rPr lang="zh-CN" altLang="en-US" sz="1050" dirty="0">
                <a:solidFill>
                  <a:schemeClr val="tx1">
                    <a:lumMod val="50000"/>
                    <a:lumOff val="50000"/>
                  </a:schemeClr>
                </a:solidFill>
              </a:rPr>
              <a:t>相关伦理问题简述</a:t>
            </a:r>
            <a:r>
              <a:rPr lang="en-US" altLang="zh-CN" sz="1050" dirty="0">
                <a:solidFill>
                  <a:schemeClr val="tx1">
                    <a:lumMod val="50000"/>
                    <a:lumOff val="50000"/>
                  </a:schemeClr>
                </a:solidFill>
              </a:rPr>
              <a:t>. </a:t>
            </a:r>
          </a:p>
        </p:txBody>
      </p:sp>
      <p:grpSp>
        <p:nvGrpSpPr>
          <p:cNvPr id="6" name="Group 33"/>
          <p:cNvGrpSpPr/>
          <p:nvPr/>
        </p:nvGrpSpPr>
        <p:grpSpPr>
          <a:xfrm>
            <a:off x="5410200" y="1388950"/>
            <a:ext cx="1371600" cy="1667236"/>
            <a:chOff x="1208671" y="1659213"/>
            <a:chExt cx="2151201" cy="2614869"/>
          </a:xfrm>
          <a:solidFill>
            <a:schemeClr val="accent1"/>
          </a:solidFill>
        </p:grpSpPr>
        <p:sp>
          <p:nvSpPr>
            <p:cNvPr id="7" name="Oval 24"/>
            <p:cNvSpPr/>
            <p:nvPr/>
          </p:nvSpPr>
          <p:spPr>
            <a:xfrm>
              <a:off x="1208671" y="1659213"/>
              <a:ext cx="2151201" cy="215120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Agency FB" pitchFamily="34" charset="0"/>
                  <a:cs typeface="Times New Roman" pitchFamily="18" charset="0"/>
                </a:rPr>
                <a:t>01</a:t>
              </a:r>
            </a:p>
          </p:txBody>
        </p:sp>
        <p:sp>
          <p:nvSpPr>
            <p:cNvPr id="9" name="Isosceles Triangle 31"/>
            <p:cNvSpPr/>
            <p:nvPr/>
          </p:nvSpPr>
          <p:spPr>
            <a:xfrm rot="10800000">
              <a:off x="2007871" y="3719631"/>
              <a:ext cx="552799" cy="554451"/>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spTree>
    <p:extLst>
      <p:ext uri="{BB962C8B-B14F-4D97-AF65-F5344CB8AC3E}">
        <p14:creationId xmlns:p14="http://schemas.microsoft.com/office/powerpoint/2010/main" val="297151025"/>
      </p:ext>
    </p:extLst>
  </p:cSld>
  <p:clrMapOvr>
    <a:masterClrMapping/>
  </p:clrMapOvr>
  <mc:AlternateContent xmlns:mc="http://schemas.openxmlformats.org/markup-compatibility/2006" xmlns:p14="http://schemas.microsoft.com/office/powerpoint/2010/main">
    <mc:Choice Requires="p14">
      <p:transition spd="slow" p14:dur="1600" advTm="3000">
        <p14:prism isInverted="1"/>
      </p:transition>
    </mc:Choice>
    <mc:Fallback xmlns:p15="http://schemas.microsoft.com/office/powerpoint/2012/main" xmlns="">
      <p:transition spd="slow" advTm="3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2" presetClass="entr" presetSubtype="1" fill="hold" nodeType="afterEffect">
                                  <p:childTnLst>
                                    <p:set>
                                      <p:cBhvr>
                                        <p:cTn id="7" dur="1" fill="hold">
                                          <p:stCondLst>
                                            <p:cond delay="0"/>
                                          </p:stCondLst>
                                        </p:cTn>
                                        <p:tgtEl>
                                          <p:spTgt spid="6"/>
                                        </p:tgtEl>
                                        <p:attrNameLst>
                                          <p:attrName>style.visibility</p:attrName>
                                        </p:attrNameLst>
                                      </p:cBhvr>
                                      <p:to>
                                        <p:strVal val="visible"/>
                                      </p:to>
                                    </p:set>
                                    <p:anim calcmode="lin" valueType="num">
                                      <p:cBhvr additive="base">
                                        <p:cTn id="8" dur="1500" fill="hold"/>
                                        <p:tgtEl>
                                          <p:spTgt spid="6"/>
                                        </p:tgtEl>
                                        <p:attrNameLst>
                                          <p:attrName>ppt_x</p:attrName>
                                        </p:attrNameLst>
                                      </p:cBhvr>
                                      <p:tavLst>
                                        <p:tav tm="0">
                                          <p:val>
                                            <p:strVal val="#ppt_x"/>
                                          </p:val>
                                        </p:tav>
                                        <p:tav tm="100000">
                                          <p:val>
                                            <p:strVal val="#ppt_x"/>
                                          </p:val>
                                        </p:tav>
                                      </p:tavLst>
                                    </p:anim>
                                    <p:anim calcmode="lin" valueType="num">
                                      <p:cBhvr additive="base">
                                        <p:cTn id="9" dur="1500" fill="hold"/>
                                        <p:tgtEl>
                                          <p:spTgt spid="6"/>
                                        </p:tgtEl>
                                        <p:attrNameLst>
                                          <p:attrName>ppt_y</p:attrName>
                                        </p:attrNameLst>
                                      </p:cBhvr>
                                      <p:tavLst>
                                        <p:tav tm="0">
                                          <p:val>
                                            <p:strVal val="0-#ppt_h/2"/>
                                          </p:val>
                                        </p:tav>
                                        <p:tav tm="100000">
                                          <p:val>
                                            <p:strVal val="#ppt_y"/>
                                          </p:val>
                                        </p:tav>
                                      </p:tavLst>
                                    </p:anim>
                                  </p:childTnLst>
                                </p:cTn>
                              </p:par>
                            </p:childTnLst>
                          </p:cTn>
                        </p:par>
                        <p:par>
                          <p:cTn id="10" fill="hold" nodeType="withGroup">
                            <p:stCondLst>
                              <p:cond delay="1500"/>
                            </p:stCondLst>
                            <p:childTnLst>
                              <p:par>
                                <p:cTn id="11" presetID="52" presetClass="entr" presetSubtype="0" fill="hold" grpId="0" nodeType="afterEffect">
                                  <p:iterate type="lt">
                                    <p:tmPct val="10000"/>
                                  </p:iterate>
                                  <p:childTnLst>
                                    <p:set>
                                      <p:cBhvr>
                                        <p:cTn id="12" dur="1" fill="hold">
                                          <p:stCondLst>
                                            <p:cond delay="0"/>
                                          </p:stCondLst>
                                        </p:cTn>
                                        <p:tgtEl>
                                          <p:spTgt spid="21"/>
                                        </p:tgtEl>
                                        <p:attrNameLst>
                                          <p:attrName>style.visibility</p:attrName>
                                        </p:attrNameLst>
                                      </p:cBhvr>
                                      <p:to>
                                        <p:strVal val="visible"/>
                                      </p:to>
                                    </p:set>
                                    <p:animScale>
                                      <p:cBhvr>
                                        <p:cTn id="13" dur="100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 0 0" pathEditMode="relative" ptsTypes="">
                                      <p:cBhvr>
                                        <p:cTn id="14" dur="1000" decel="50000" fill="hold">
                                          <p:stCondLst>
                                            <p:cond delay="0"/>
                                          </p:stCondLst>
                                        </p:cTn>
                                        <p:tgtEl>
                                          <p:spTgt spid="21"/>
                                        </p:tgtEl>
                                        <p:attrNameLst>
                                          <p:attrName>ppt_x</p:attrName>
                                          <p:attrName>ppt_y</p:attrName>
                                        </p:attrNameLst>
                                      </p:cBhvr>
                                    </p:animMotion>
                                    <p:animEffect transition="in" filter="fade">
                                      <p:cBhvr>
                                        <p:cTn id="15" dur="1000"/>
                                        <p:tgtEl>
                                          <p:spTgt spid="21"/>
                                        </p:tgtEl>
                                      </p:cBhvr>
                                    </p:animEffect>
                                  </p:childTnLst>
                                </p:cTn>
                              </p:par>
                            </p:childTnLst>
                          </p:cTn>
                        </p:par>
                        <p:par>
                          <p:cTn id="16" fill="hold" nodeType="withGroup">
                            <p:stCondLst>
                              <p:cond delay="3300"/>
                            </p:stCondLst>
                            <p:childTnLst>
                              <p:par>
                                <p:cTn id="17" presetID="10" presetClass="entr" presetSubtype="0" fill="hold" grpId="0" nodeType="afterEffec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0EF9505-A650-4373-9778-A0D5E6F05A5C}"/>
              </a:ext>
            </a:extLst>
          </p:cNvPr>
          <p:cNvSpPr/>
          <p:nvPr/>
        </p:nvSpPr>
        <p:spPr>
          <a:xfrm>
            <a:off x="1305108" y="450892"/>
            <a:ext cx="3392275" cy="523220"/>
          </a:xfrm>
          <a:prstGeom prst="rect">
            <a:avLst/>
          </a:prstGeom>
        </p:spPr>
        <p:txBody>
          <a:bodyPr wrap="none">
            <a:spAutoFit/>
          </a:bodyPr>
          <a:lstStyle/>
          <a:p>
            <a:r>
              <a:rPr lang="zh-CN" altLang="en-US" sz="2800" dirty="0">
                <a:latin typeface="+mj-ea"/>
                <a:ea typeface="+mj-ea"/>
              </a:rPr>
              <a:t>Workplace policies</a:t>
            </a:r>
          </a:p>
        </p:txBody>
      </p:sp>
      <p:sp>
        <p:nvSpPr>
          <p:cNvPr id="3" name="矩形 2">
            <a:extLst>
              <a:ext uri="{FF2B5EF4-FFF2-40B4-BE49-F238E27FC236}">
                <a16:creationId xmlns:a16="http://schemas.microsoft.com/office/drawing/2014/main" id="{6D7AED4E-FE5F-448A-98D8-A1A24CA30A66}"/>
              </a:ext>
            </a:extLst>
          </p:cNvPr>
          <p:cNvSpPr/>
          <p:nvPr/>
        </p:nvSpPr>
        <p:spPr>
          <a:xfrm>
            <a:off x="1018232" y="1512502"/>
            <a:ext cx="10105293" cy="4247317"/>
          </a:xfrm>
          <a:prstGeom prst="rect">
            <a:avLst/>
          </a:prstGeom>
        </p:spPr>
        <p:txBody>
          <a:bodyPr wrap="square">
            <a:spAutoFit/>
          </a:bodyPr>
          <a:lstStyle/>
          <a:p>
            <a:r>
              <a:rPr lang="zh-CN" altLang="en-US" dirty="0">
                <a:latin typeface="仿宋_GB2312" panose="02010609030101010101" pitchFamily="49" charset="-122"/>
                <a:ea typeface="仿宋_GB2312" panose="02010609030101010101" pitchFamily="49" charset="-122"/>
              </a:rPr>
              <a:t>与2001年相比，在被问及是否存在针对其他工作人员和病人/客户实施工作场所暴力的政策时，每个部门的“不知道”和“不知道”回答都有所减少。虽然不能肯定地说存在更多的政策，但很明显，对这些政策存在的认识已经增加。这一发现可能反映了机构、昆士兰卫生和昆士兰大学在</a:t>
            </a:r>
            <a:r>
              <a:rPr lang="en-US" altLang="zh-CN" dirty="0">
                <a:latin typeface="仿宋_GB2312" panose="02010609030101010101" pitchFamily="49" charset="-122"/>
                <a:ea typeface="仿宋_GB2312" panose="02010609030101010101" pitchFamily="49" charset="-122"/>
              </a:rPr>
              <a:t>3</a:t>
            </a:r>
            <a:r>
              <a:rPr lang="zh-CN" altLang="en-US" dirty="0">
                <a:latin typeface="仿宋_GB2312" panose="02010609030101010101" pitchFamily="49" charset="-122"/>
                <a:ea typeface="仿宋_GB2312" panose="02010609030101010101" pitchFamily="49" charset="-122"/>
              </a:rPr>
              <a:t>年期间旨在提高对工作场所暴力意识的活动。然而，行业差异确实存在，这表明工作场所的意识可能缺乏或不一致。特别是在私营部门，</a:t>
            </a:r>
            <a:r>
              <a:rPr lang="en-US" altLang="zh-CN" dirty="0">
                <a:latin typeface="仿宋_GB2312" panose="02010609030101010101" pitchFamily="49" charset="-122"/>
                <a:ea typeface="仿宋_GB2312" panose="02010609030101010101" pitchFamily="49" charset="-122"/>
              </a:rPr>
              <a:t>18%</a:t>
            </a:r>
            <a:r>
              <a:rPr lang="zh-CN" altLang="en-US" dirty="0">
                <a:latin typeface="仿宋_GB2312" panose="02010609030101010101" pitchFamily="49" charset="-122"/>
                <a:ea typeface="仿宋_GB2312" panose="02010609030101010101" pitchFamily="49" charset="-122"/>
              </a:rPr>
              <a:t>的护士不知道存在工作人员政策，</a:t>
            </a:r>
            <a:r>
              <a:rPr lang="en-US" altLang="zh-CN" dirty="0">
                <a:latin typeface="仿宋_GB2312" panose="02010609030101010101" pitchFamily="49" charset="-122"/>
                <a:ea typeface="仿宋_GB2312" panose="02010609030101010101" pitchFamily="49" charset="-122"/>
              </a:rPr>
              <a:t>27%</a:t>
            </a:r>
            <a:r>
              <a:rPr lang="zh-CN" altLang="en-US" dirty="0">
                <a:latin typeface="仿宋_GB2312" panose="02010609030101010101" pitchFamily="49" charset="-122"/>
                <a:ea typeface="仿宋_GB2312" panose="02010609030101010101" pitchFamily="49" charset="-122"/>
              </a:rPr>
              <a:t>的护士不知道存在病人</a:t>
            </a:r>
            <a:r>
              <a:rPr lang="en-US" altLang="zh-CN" dirty="0">
                <a:latin typeface="仿宋_GB2312" panose="02010609030101010101" pitchFamily="49" charset="-122"/>
                <a:ea typeface="仿宋_GB2312" panose="02010609030101010101" pitchFamily="49" charset="-122"/>
              </a:rPr>
              <a:t>/</a:t>
            </a:r>
            <a:r>
              <a:rPr lang="zh-CN" altLang="en-US" dirty="0">
                <a:latin typeface="仿宋_GB2312" panose="02010609030101010101" pitchFamily="49" charset="-122"/>
                <a:ea typeface="仿宋_GB2312" panose="02010609030101010101" pitchFamily="49" charset="-122"/>
              </a:rPr>
              <a:t>客户</a:t>
            </a:r>
            <a:r>
              <a:rPr lang="en-US" altLang="zh-CN" dirty="0">
                <a:latin typeface="仿宋_GB2312" panose="02010609030101010101" pitchFamily="49" charset="-122"/>
                <a:ea typeface="仿宋_GB2312" panose="02010609030101010101" pitchFamily="49" charset="-122"/>
              </a:rPr>
              <a:t>/</a:t>
            </a:r>
            <a:r>
              <a:rPr lang="zh-CN" altLang="en-US" dirty="0">
                <a:latin typeface="仿宋_GB2312" panose="02010609030101010101" pitchFamily="49" charset="-122"/>
                <a:ea typeface="仿宋_GB2312" panose="02010609030101010101" pitchFamily="49" charset="-122"/>
              </a:rPr>
              <a:t>访客政策。</a:t>
            </a:r>
            <a:endParaRPr lang="en-US" altLang="zh-CN" dirty="0">
              <a:latin typeface="仿宋_GB2312" panose="02010609030101010101" pitchFamily="49" charset="-122"/>
              <a:ea typeface="仿宋_GB2312" panose="02010609030101010101" pitchFamily="49" charset="-122"/>
            </a:endParaRPr>
          </a:p>
          <a:p>
            <a:r>
              <a:rPr lang="zh-CN" altLang="en-US" b="1" dirty="0">
                <a:latin typeface="仿宋_GB2312" panose="02010609030101010101" pitchFamily="49" charset="-122"/>
                <a:ea typeface="仿宋_GB2312" panose="02010609030101010101" pitchFamily="49" charset="-122"/>
              </a:rPr>
              <a:t>在英国，在过去</a:t>
            </a:r>
            <a:r>
              <a:rPr lang="en-US" altLang="zh-CN" b="1" dirty="0">
                <a:latin typeface="仿宋_GB2312" panose="02010609030101010101" pitchFamily="49" charset="-122"/>
                <a:ea typeface="仿宋_GB2312" panose="02010609030101010101" pitchFamily="49" charset="-122"/>
              </a:rPr>
              <a:t>5</a:t>
            </a:r>
            <a:r>
              <a:rPr lang="zh-CN" altLang="en-US" b="1" dirty="0">
                <a:latin typeface="仿宋_GB2312" panose="02010609030101010101" pitchFamily="49" charset="-122"/>
                <a:ea typeface="仿宋_GB2312" panose="02010609030101010101" pitchFamily="49" charset="-122"/>
              </a:rPr>
              <a:t>年里就工作场所暴力问题采取了大量行动，</a:t>
            </a:r>
            <a:r>
              <a:rPr lang="en-US" altLang="zh-CN" b="1" dirty="0">
                <a:latin typeface="仿宋_GB2312" panose="02010609030101010101" pitchFamily="49" charset="-122"/>
                <a:ea typeface="仿宋_GB2312" panose="02010609030101010101" pitchFamily="49" charset="-122"/>
              </a:rPr>
              <a:t>85%</a:t>
            </a:r>
            <a:r>
              <a:rPr lang="zh-CN" altLang="en-US" b="1" dirty="0">
                <a:latin typeface="仿宋_GB2312" panose="02010609030101010101" pitchFamily="49" charset="-122"/>
                <a:ea typeface="仿宋_GB2312" panose="02010609030101010101" pitchFamily="49" charset="-122"/>
              </a:rPr>
              <a:t>的卫生保健工作者</a:t>
            </a:r>
            <a:r>
              <a:rPr lang="en-US" altLang="zh-CN" b="1" dirty="0">
                <a:latin typeface="仿宋_GB2312" panose="02010609030101010101" pitchFamily="49" charset="-122"/>
                <a:ea typeface="仿宋_GB2312" panose="02010609030101010101" pitchFamily="49" charset="-122"/>
              </a:rPr>
              <a:t>(</a:t>
            </a:r>
            <a:r>
              <a:rPr lang="zh-CN" altLang="en-US" b="1" dirty="0">
                <a:latin typeface="仿宋_GB2312" panose="02010609030101010101" pitchFamily="49" charset="-122"/>
                <a:ea typeface="仿宋_GB2312" panose="02010609030101010101" pitchFamily="49" charset="-122"/>
              </a:rPr>
              <a:t>护士占调查对象的</a:t>
            </a:r>
            <a:r>
              <a:rPr lang="en-US" altLang="zh-CN" b="1" dirty="0">
                <a:latin typeface="仿宋_GB2312" panose="02010609030101010101" pitchFamily="49" charset="-122"/>
                <a:ea typeface="仿宋_GB2312" panose="02010609030101010101" pitchFamily="49" charset="-122"/>
              </a:rPr>
              <a:t>30%)</a:t>
            </a:r>
            <a:r>
              <a:rPr lang="zh-CN" altLang="en-US" b="1" dirty="0">
                <a:latin typeface="仿宋_GB2312" panose="02010609030101010101" pitchFamily="49" charset="-122"/>
                <a:ea typeface="仿宋_GB2312" panose="02010609030101010101" pitchFamily="49" charset="-122"/>
              </a:rPr>
              <a:t>了解报告政策。</a:t>
            </a:r>
            <a:endParaRPr lang="en-US" altLang="zh-CN" b="1" dirty="0">
              <a:latin typeface="仿宋_GB2312" panose="02010609030101010101" pitchFamily="49" charset="-122"/>
              <a:ea typeface="仿宋_GB2312" panose="02010609030101010101" pitchFamily="49" charset="-122"/>
            </a:endParaRPr>
          </a:p>
          <a:p>
            <a:r>
              <a:rPr lang="zh-CN" altLang="en-US" dirty="0">
                <a:latin typeface="仿宋_GB2312" panose="02010609030101010101" pitchFamily="49" charset="-122"/>
                <a:ea typeface="仿宋_GB2312" panose="02010609030101010101" pitchFamily="49" charset="-122"/>
              </a:rPr>
              <a:t>虽然公共部门对政策存在与否的了解是一致的，但在其他两个部门中，不知道病人</a:t>
            </a:r>
            <a:r>
              <a:rPr lang="en-US" altLang="zh-CN" dirty="0">
                <a:latin typeface="仿宋_GB2312" panose="02010609030101010101" pitchFamily="49" charset="-122"/>
                <a:ea typeface="仿宋_GB2312" panose="02010609030101010101" pitchFamily="49" charset="-122"/>
              </a:rPr>
              <a:t>/</a:t>
            </a:r>
            <a:r>
              <a:rPr lang="zh-CN" altLang="en-US" dirty="0">
                <a:latin typeface="仿宋_GB2312" panose="02010609030101010101" pitchFamily="49" charset="-122"/>
                <a:ea typeface="仿宋_GB2312" panose="02010609030101010101" pitchFamily="49" charset="-122"/>
              </a:rPr>
              <a:t>客户</a:t>
            </a:r>
            <a:r>
              <a:rPr lang="en-US" altLang="zh-CN" dirty="0">
                <a:latin typeface="仿宋_GB2312" panose="02010609030101010101" pitchFamily="49" charset="-122"/>
                <a:ea typeface="仿宋_GB2312" panose="02010609030101010101" pitchFamily="49" charset="-122"/>
              </a:rPr>
              <a:t>/</a:t>
            </a:r>
            <a:r>
              <a:rPr lang="zh-CN" altLang="en-US" dirty="0">
                <a:latin typeface="仿宋_GB2312" panose="02010609030101010101" pitchFamily="49" charset="-122"/>
                <a:ea typeface="仿宋_GB2312" panose="02010609030101010101" pitchFamily="49" charset="-122"/>
              </a:rPr>
              <a:t>探视政策的工作人员是不知道工作人员政策的两倍。</a:t>
            </a:r>
            <a:r>
              <a:rPr lang="zh-CN" altLang="en-US" b="1" dirty="0">
                <a:latin typeface="仿宋_GB2312" panose="02010609030101010101" pitchFamily="49" charset="-122"/>
                <a:ea typeface="仿宋_GB2312" panose="02010609030101010101" pitchFamily="49" charset="-122"/>
              </a:rPr>
              <a:t>护士对两种来源群体之间的政策充分性所表现出的差异反映了不同来源对暴力的不同管理态度</a:t>
            </a:r>
            <a:r>
              <a:rPr lang="zh-CN" altLang="en-US" dirty="0">
                <a:latin typeface="仿宋_GB2312" panose="02010609030101010101" pitchFamily="49" charset="-122"/>
                <a:ea typeface="仿宋_GB2312" panose="02010609030101010101" pitchFamily="49" charset="-122"/>
              </a:rPr>
              <a:t>。</a:t>
            </a:r>
            <a:r>
              <a:rPr lang="zh-CN" altLang="en-US" b="1" dirty="0">
                <a:latin typeface="仿宋_GB2312" panose="02010609030101010101" pitchFamily="49" charset="-122"/>
                <a:ea typeface="仿宋_GB2312" panose="02010609030101010101" pitchFamily="49" charset="-122"/>
              </a:rPr>
              <a:t>在一项研究中，护士认为，高层管理人员不愿承认来访者对护士的暴力行为是一个问题。</a:t>
            </a:r>
            <a:endParaRPr lang="en-US" altLang="zh-CN" b="1" dirty="0">
              <a:latin typeface="仿宋_GB2312" panose="02010609030101010101" pitchFamily="49" charset="-122"/>
              <a:ea typeface="仿宋_GB2312" panose="02010609030101010101" pitchFamily="49" charset="-122"/>
            </a:endParaRPr>
          </a:p>
          <a:p>
            <a:r>
              <a:rPr lang="zh-CN" altLang="en-US" dirty="0">
                <a:latin typeface="仿宋_GB2312" panose="02010609030101010101" pitchFamily="49" charset="-122"/>
                <a:ea typeface="仿宋_GB2312" panose="02010609030101010101" pitchFamily="49" charset="-122"/>
              </a:rPr>
              <a:t>在同一项研究中，护士认为他们在高工作量的情况下最容易受到伤害。零容忍不仅仅是防止暴力和提高对暴力存在的认识。</a:t>
            </a:r>
            <a:r>
              <a:rPr lang="zh-CN" altLang="en-US" b="1" dirty="0">
                <a:latin typeface="仿宋_GB2312" panose="02010609030101010101" pitchFamily="49" charset="-122"/>
                <a:ea typeface="仿宋_GB2312" panose="02010609030101010101" pitchFamily="49" charset="-122"/>
              </a:rPr>
              <a:t>最关键的问题是确保采取行动。</a:t>
            </a:r>
            <a:r>
              <a:rPr lang="zh-CN" altLang="en-US" dirty="0">
                <a:latin typeface="仿宋_GB2312" panose="02010609030101010101" pitchFamily="49" charset="-122"/>
                <a:ea typeface="仿宋_GB2312" panose="02010609030101010101" pitchFamily="49" charset="-122"/>
              </a:rPr>
              <a:t>文章同时探讨护士对打击工作场所暴力政策的有效性的看法。</a:t>
            </a:r>
            <a:endParaRPr lang="en-US" altLang="zh-CN" dirty="0">
              <a:latin typeface="仿宋_GB2312" panose="02010609030101010101" pitchFamily="49" charset="-122"/>
              <a:ea typeface="仿宋_GB2312" panose="02010609030101010101" pitchFamily="49" charset="-122"/>
            </a:endParaRPr>
          </a:p>
        </p:txBody>
      </p:sp>
    </p:spTree>
    <p:extLst>
      <p:ext uri="{BB962C8B-B14F-4D97-AF65-F5344CB8AC3E}">
        <p14:creationId xmlns:p14="http://schemas.microsoft.com/office/powerpoint/2010/main" val="3323360203"/>
      </p:ext>
    </p:extLst>
  </p:cSld>
  <p:clrMapOvr>
    <a:masterClrMapping/>
  </p:clrMapOvr>
  <mc:AlternateContent xmlns:mc="http://schemas.openxmlformats.org/markup-compatibility/2006" xmlns:p14="http://schemas.microsoft.com/office/powerpoint/2010/main">
    <mc:Choice Requires="p14">
      <p:transition spd="slow" p14:dur="1600" advTm="3000">
        <p14:prism isInverted="1"/>
      </p:transition>
    </mc:Choice>
    <mc:Fallback xmlns:p15="http://schemas.microsoft.com/office/powerpoint/2012/main" xmlns="">
      <p:transition spd="slow" advTm="3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DFB6294-1131-45B9-BB74-939C33D63708}"/>
              </a:ext>
            </a:extLst>
          </p:cNvPr>
          <p:cNvSpPr/>
          <p:nvPr/>
        </p:nvSpPr>
        <p:spPr>
          <a:xfrm>
            <a:off x="937846" y="1859339"/>
            <a:ext cx="10316307" cy="3139321"/>
          </a:xfrm>
          <a:prstGeom prst="rect">
            <a:avLst/>
          </a:prstGeom>
        </p:spPr>
        <p:txBody>
          <a:bodyPr wrap="square">
            <a:spAutoFit/>
          </a:bodyPr>
          <a:lstStyle/>
          <a:p>
            <a:r>
              <a:rPr lang="zh-CN" altLang="en-US" dirty="0">
                <a:latin typeface="仿宋_GB2312" panose="02010609030101010101" pitchFamily="49" charset="-122"/>
                <a:ea typeface="仿宋_GB2312" panose="02010609030101010101" pitchFamily="49" charset="-122"/>
              </a:rPr>
              <a:t>老年护理部门的护士更倾向于相信这些政策“总是或几乎总是”有效。</a:t>
            </a:r>
            <a:r>
              <a:rPr lang="zh-CN" altLang="en-US" b="1" dirty="0">
                <a:latin typeface="仿宋_GB2312" panose="02010609030101010101" pitchFamily="49" charset="-122"/>
                <a:ea typeface="仿宋_GB2312" panose="02010609030101010101" pitchFamily="49" charset="-122"/>
              </a:rPr>
              <a:t>相比之下，公共部门的护士最不可能相信该政策有效。</a:t>
            </a:r>
            <a:r>
              <a:rPr lang="zh-CN" altLang="en-US" dirty="0">
                <a:latin typeface="仿宋_GB2312" panose="02010609030101010101" pitchFamily="49" charset="-122"/>
                <a:ea typeface="仿宋_GB2312" panose="02010609030101010101" pitchFamily="49" charset="-122"/>
              </a:rPr>
              <a:t>与报告工作场所暴力的护士比例相比，研究结果表明，尽管有相关政策，但它们并没有达到应有的效果。</a:t>
            </a:r>
            <a:r>
              <a:rPr lang="zh-CN" altLang="en-US" b="1" dirty="0">
                <a:latin typeface="仿宋_GB2312" panose="02010609030101010101" pitchFamily="49" charset="-122"/>
                <a:ea typeface="仿宋_GB2312" panose="02010609030101010101" pitchFamily="49" charset="-122"/>
              </a:rPr>
              <a:t>此外，由于</a:t>
            </a:r>
            <a:r>
              <a:rPr lang="en-US" altLang="zh-CN" b="1" dirty="0">
                <a:latin typeface="仿宋_GB2312" panose="02010609030101010101" pitchFamily="49" charset="-122"/>
                <a:ea typeface="仿宋_GB2312" panose="02010609030101010101" pitchFamily="49" charset="-122"/>
              </a:rPr>
              <a:t>2001</a:t>
            </a:r>
            <a:r>
              <a:rPr lang="zh-CN" altLang="en-US" b="1" dirty="0">
                <a:latin typeface="仿宋_GB2312" panose="02010609030101010101" pitchFamily="49" charset="-122"/>
                <a:ea typeface="仿宋_GB2312" panose="02010609030101010101" pitchFamily="49" charset="-122"/>
              </a:rPr>
              <a:t>年至</a:t>
            </a:r>
            <a:r>
              <a:rPr lang="en-US" altLang="zh-CN" b="1" dirty="0">
                <a:latin typeface="仿宋_GB2312" panose="02010609030101010101" pitchFamily="49" charset="-122"/>
                <a:ea typeface="仿宋_GB2312" panose="02010609030101010101" pitchFamily="49" charset="-122"/>
              </a:rPr>
              <a:t>2004</a:t>
            </a:r>
            <a:r>
              <a:rPr lang="zh-CN" altLang="en-US" b="1" dirty="0">
                <a:latin typeface="仿宋_GB2312" panose="02010609030101010101" pitchFamily="49" charset="-122"/>
                <a:ea typeface="仿宋_GB2312" panose="02010609030101010101" pitchFamily="49" charset="-122"/>
              </a:rPr>
              <a:t>年期间没有出现任何差异，必须表示关切的是，尽管制定了政策和战略，实际进展却很滞后。</a:t>
            </a:r>
            <a:r>
              <a:rPr lang="zh-CN" altLang="en-US" dirty="0">
                <a:latin typeface="仿宋_GB2312" panose="02010609030101010101" pitchFamily="49" charset="-122"/>
                <a:ea typeface="仿宋_GB2312" panose="02010609030101010101" pitchFamily="49" charset="-122"/>
              </a:rPr>
              <a:t>里克斯推测，暴力事件增加的一个原因是管理层的反应。通过</a:t>
            </a:r>
            <a:r>
              <a:rPr lang="zh-CN" altLang="en-US" b="1" dirty="0">
                <a:latin typeface="仿宋_GB2312" panose="02010609030101010101" pitchFamily="49" charset="-122"/>
                <a:ea typeface="仿宋_GB2312" panose="02010609030101010101" pitchFamily="49" charset="-122"/>
              </a:rPr>
              <a:t>“破窗理论”</a:t>
            </a:r>
            <a:r>
              <a:rPr lang="zh-CN" altLang="en-US" dirty="0">
                <a:latin typeface="仿宋_GB2312" panose="02010609030101010101" pitchFamily="49" charset="-122"/>
                <a:ea typeface="仿宋_GB2312" panose="02010609030101010101" pitchFamily="49" charset="-122"/>
              </a:rPr>
              <a:t>，有人认为，在一个社区中，较少的犯罪行为</a:t>
            </a:r>
            <a:r>
              <a:rPr lang="en-US" altLang="zh-CN" dirty="0">
                <a:latin typeface="仿宋_GB2312" panose="02010609030101010101" pitchFamily="49" charset="-122"/>
                <a:ea typeface="仿宋_GB2312" panose="02010609030101010101" pitchFamily="49" charset="-122"/>
              </a:rPr>
              <a:t>——</a:t>
            </a:r>
            <a:r>
              <a:rPr lang="zh-CN" altLang="en-US" dirty="0">
                <a:latin typeface="仿宋_GB2312" panose="02010609030101010101" pitchFamily="49" charset="-122"/>
                <a:ea typeface="仿宋_GB2312" panose="02010609030101010101" pitchFamily="49" charset="-122"/>
              </a:rPr>
              <a:t>如破坏公物</a:t>
            </a:r>
            <a:r>
              <a:rPr lang="en-US" altLang="zh-CN" dirty="0">
                <a:latin typeface="仿宋_GB2312" panose="02010609030101010101" pitchFamily="49" charset="-122"/>
                <a:ea typeface="仿宋_GB2312" panose="02010609030101010101" pitchFamily="49" charset="-122"/>
              </a:rPr>
              <a:t>——</a:t>
            </a:r>
            <a:r>
              <a:rPr lang="zh-CN" altLang="en-US" dirty="0">
                <a:latin typeface="仿宋_GB2312" panose="02010609030101010101" pitchFamily="49" charset="-122"/>
                <a:ea typeface="仿宋_GB2312" panose="02010609030101010101" pitchFamily="49" charset="-122"/>
              </a:rPr>
              <a:t>会创造一个环境，使更多的犯罪发生。</a:t>
            </a:r>
            <a:r>
              <a:rPr lang="zh-CN" altLang="en-US" b="1" dirty="0">
                <a:latin typeface="仿宋_GB2312" panose="02010609030101010101" pitchFamily="49" charset="-122"/>
                <a:ea typeface="仿宋_GB2312" panose="02010609030101010101" pitchFamily="49" charset="-122"/>
              </a:rPr>
              <a:t>同样的解释也适用于医院，如果同事之间互相虐待，而这被认为是可以接受的，病人就更有可能采取暴力行为。只有对每一种和所有形式的暴力采取行动，它才会结束。</a:t>
            </a:r>
            <a:endParaRPr lang="en-US" altLang="zh-CN" b="1" dirty="0">
              <a:latin typeface="仿宋_GB2312" panose="02010609030101010101" pitchFamily="49" charset="-122"/>
              <a:ea typeface="仿宋_GB2312" panose="02010609030101010101" pitchFamily="49" charset="-122"/>
            </a:endParaRPr>
          </a:p>
          <a:p>
            <a:r>
              <a:rPr lang="zh-CN" altLang="en-US" dirty="0">
                <a:latin typeface="仿宋_GB2312" panose="02010609030101010101" pitchFamily="49" charset="-122"/>
                <a:ea typeface="仿宋_GB2312" panose="02010609030101010101" pitchFamily="49" charset="-122"/>
              </a:rPr>
              <a:t>许多护士对职场暴力发表了评论。表明，护士将暴力与工作负荷增加、家属对隐私立法和准则缺乏了解、本组织方面的成本控制措施以及管理人员对其他工作人员暴力行为的容忍联系在一起。</a:t>
            </a:r>
            <a:endParaRPr lang="en-US" altLang="zh-CN" dirty="0">
              <a:latin typeface="仿宋_GB2312" panose="02010609030101010101" pitchFamily="49" charset="-122"/>
              <a:ea typeface="仿宋_GB2312" panose="02010609030101010101" pitchFamily="49" charset="-122"/>
            </a:endParaRPr>
          </a:p>
          <a:p>
            <a:r>
              <a:rPr lang="zh-CN" altLang="en-US" dirty="0">
                <a:latin typeface="仿宋_GB2312" panose="02010609030101010101" pitchFamily="49" charset="-122"/>
                <a:ea typeface="仿宋_GB2312" panose="02010609030101010101" pitchFamily="49" charset="-122"/>
              </a:rPr>
              <a:t>护士们对这种侵犯的经历有各种各样的反应，无论反应是请病假、酗酒或吸毒，还是离开职业，这些行动都无助于改善医疗服务。</a:t>
            </a:r>
          </a:p>
        </p:txBody>
      </p:sp>
    </p:spTree>
    <p:extLst>
      <p:ext uri="{BB962C8B-B14F-4D97-AF65-F5344CB8AC3E}">
        <p14:creationId xmlns:p14="http://schemas.microsoft.com/office/powerpoint/2010/main" val="1138853274"/>
      </p:ext>
    </p:extLst>
  </p:cSld>
  <p:clrMapOvr>
    <a:masterClrMapping/>
  </p:clrMapOvr>
  <mc:AlternateContent xmlns:mc="http://schemas.openxmlformats.org/markup-compatibility/2006" xmlns:p14="http://schemas.microsoft.com/office/powerpoint/2010/main">
    <mc:Choice Requires="p14">
      <p:transition spd="slow" p14:dur="1600" advTm="3000">
        <p14:prism isInverted="1"/>
      </p:transition>
    </mc:Choice>
    <mc:Fallback xmlns:p15="http://schemas.microsoft.com/office/powerpoint/2012/main" xmlns="">
      <p:transition spd="slow" advTm="3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D4BA63F-ED44-4A48-BECD-A61D07E3BE0E}"/>
              </a:ext>
            </a:extLst>
          </p:cNvPr>
          <p:cNvPicPr>
            <a:picLocks noChangeAspect="1"/>
          </p:cNvPicPr>
          <p:nvPr/>
        </p:nvPicPr>
        <p:blipFill>
          <a:blip r:embed="rId3"/>
          <a:stretch>
            <a:fillRect/>
          </a:stretch>
        </p:blipFill>
        <p:spPr>
          <a:xfrm>
            <a:off x="620759" y="1943100"/>
            <a:ext cx="5284742" cy="3984445"/>
          </a:xfrm>
          <a:prstGeom prst="rect">
            <a:avLst/>
          </a:prstGeom>
        </p:spPr>
      </p:pic>
      <p:pic>
        <p:nvPicPr>
          <p:cNvPr id="3" name="图片 2">
            <a:extLst>
              <a:ext uri="{FF2B5EF4-FFF2-40B4-BE49-F238E27FC236}">
                <a16:creationId xmlns:a16="http://schemas.microsoft.com/office/drawing/2014/main" id="{3A8B78E2-E112-4767-9CCA-C20F3388A908}"/>
              </a:ext>
            </a:extLst>
          </p:cNvPr>
          <p:cNvPicPr>
            <a:picLocks noChangeAspect="1"/>
          </p:cNvPicPr>
          <p:nvPr/>
        </p:nvPicPr>
        <p:blipFill>
          <a:blip r:embed="rId4"/>
          <a:stretch>
            <a:fillRect/>
          </a:stretch>
        </p:blipFill>
        <p:spPr>
          <a:xfrm>
            <a:off x="5905501" y="1943100"/>
            <a:ext cx="5176682" cy="3984445"/>
          </a:xfrm>
          <a:prstGeom prst="rect">
            <a:avLst/>
          </a:prstGeom>
        </p:spPr>
      </p:pic>
    </p:spTree>
    <p:extLst>
      <p:ext uri="{BB962C8B-B14F-4D97-AF65-F5344CB8AC3E}">
        <p14:creationId xmlns:p14="http://schemas.microsoft.com/office/powerpoint/2010/main" val="4232783319"/>
      </p:ext>
    </p:extLst>
  </p:cSld>
  <p:clrMapOvr>
    <a:masterClrMapping/>
  </p:clrMapOvr>
  <mc:AlternateContent xmlns:mc="http://schemas.openxmlformats.org/markup-compatibility/2006" xmlns:p14="http://schemas.microsoft.com/office/powerpoint/2010/main">
    <mc:Choice Requires="p14">
      <p:transition spd="slow" p14:dur="1600" advTm="3000">
        <p14:prism isInverted="1"/>
      </p:transition>
    </mc:Choice>
    <mc:Fallback xmlns:p15="http://schemas.microsoft.com/office/powerpoint/2012/main" xmlns="">
      <p:transition spd="slow" advTm="3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842554B-4C63-4936-BC97-97EEE57B3B7F}"/>
              </a:ext>
            </a:extLst>
          </p:cNvPr>
          <p:cNvPicPr>
            <a:picLocks noChangeAspect="1"/>
          </p:cNvPicPr>
          <p:nvPr/>
        </p:nvPicPr>
        <p:blipFill>
          <a:blip r:embed="rId2"/>
          <a:stretch>
            <a:fillRect/>
          </a:stretch>
        </p:blipFill>
        <p:spPr>
          <a:xfrm>
            <a:off x="404213" y="1271587"/>
            <a:ext cx="5691787" cy="5259852"/>
          </a:xfrm>
          <a:prstGeom prst="rect">
            <a:avLst/>
          </a:prstGeom>
        </p:spPr>
      </p:pic>
      <p:pic>
        <p:nvPicPr>
          <p:cNvPr id="3" name="图片 2">
            <a:extLst>
              <a:ext uri="{FF2B5EF4-FFF2-40B4-BE49-F238E27FC236}">
                <a16:creationId xmlns:a16="http://schemas.microsoft.com/office/drawing/2014/main" id="{CD3D40FA-7752-454E-90C7-C1262BE50D18}"/>
              </a:ext>
            </a:extLst>
          </p:cNvPr>
          <p:cNvPicPr>
            <a:picLocks noChangeAspect="1"/>
          </p:cNvPicPr>
          <p:nvPr/>
        </p:nvPicPr>
        <p:blipFill>
          <a:blip r:embed="rId3"/>
          <a:stretch>
            <a:fillRect/>
          </a:stretch>
        </p:blipFill>
        <p:spPr>
          <a:xfrm>
            <a:off x="6096000" y="1271587"/>
            <a:ext cx="5689812" cy="5259852"/>
          </a:xfrm>
          <a:prstGeom prst="rect">
            <a:avLst/>
          </a:prstGeom>
        </p:spPr>
      </p:pic>
    </p:spTree>
    <p:extLst>
      <p:ext uri="{BB962C8B-B14F-4D97-AF65-F5344CB8AC3E}">
        <p14:creationId xmlns:p14="http://schemas.microsoft.com/office/powerpoint/2010/main" val="2554253242"/>
      </p:ext>
    </p:extLst>
  </p:cSld>
  <p:clrMapOvr>
    <a:masterClrMapping/>
  </p:clrMapOvr>
  <mc:AlternateContent xmlns:mc="http://schemas.openxmlformats.org/markup-compatibility/2006" xmlns:p14="http://schemas.microsoft.com/office/powerpoint/2010/main">
    <mc:Choice Requires="p14">
      <p:transition spd="slow" p14:dur="1600" advTm="3000">
        <p14:prism isInverted="1"/>
      </p:transition>
    </mc:Choice>
    <mc:Fallback xmlns:p15="http://schemas.microsoft.com/office/powerpoint/2012/main" xmlns="">
      <p:transition spd="slow" advTm="3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9782DCD-D637-4230-BEE9-8483D3F65AFD}"/>
              </a:ext>
            </a:extLst>
          </p:cNvPr>
          <p:cNvSpPr/>
          <p:nvPr/>
        </p:nvSpPr>
        <p:spPr>
          <a:xfrm>
            <a:off x="661987" y="1143001"/>
            <a:ext cx="11149013" cy="5262979"/>
          </a:xfrm>
          <a:prstGeom prst="rect">
            <a:avLst/>
          </a:prstGeom>
        </p:spPr>
        <p:txBody>
          <a:bodyPr wrap="square">
            <a:spAutoFit/>
          </a:bodyPr>
          <a:lstStyle/>
          <a:p>
            <a:r>
              <a:rPr lang="zh-CN" altLang="en-US" sz="2800" dirty="0">
                <a:latin typeface="仿宋_GB2312" panose="02010609030101010101" pitchFamily="49" charset="-122"/>
                <a:ea typeface="仿宋_GB2312" panose="02010609030101010101" pitchFamily="49" charset="-122"/>
              </a:rPr>
              <a:t>平权行动的法律地位</a:t>
            </a:r>
            <a:endParaRPr lang="en-US" altLang="zh-CN" sz="2800" dirty="0">
              <a:latin typeface="仿宋_GB2312" panose="02010609030101010101" pitchFamily="49" charset="-122"/>
              <a:ea typeface="仿宋_GB2312" panose="02010609030101010101" pitchFamily="49" charset="-122"/>
            </a:endParaRPr>
          </a:p>
          <a:p>
            <a:endParaRPr lang="en-US" altLang="zh-CN" sz="2800" dirty="0">
              <a:latin typeface="仿宋_GB2312" panose="02010609030101010101" pitchFamily="49" charset="-122"/>
              <a:ea typeface="仿宋_GB2312" panose="02010609030101010101" pitchFamily="49" charset="-122"/>
            </a:endParaRPr>
          </a:p>
          <a:p>
            <a:r>
              <a:rPr lang="en-US" altLang="zh-CN" sz="2800" dirty="0">
                <a:latin typeface="仿宋_GB2312" panose="02010609030101010101" pitchFamily="49" charset="-122"/>
                <a:ea typeface="仿宋_GB2312" panose="02010609030101010101" pitchFamily="49" charset="-122"/>
              </a:rPr>
              <a:t>•</a:t>
            </a:r>
            <a:r>
              <a:rPr lang="zh-CN" altLang="en-US" sz="2800" dirty="0">
                <a:latin typeface="仿宋_GB2312" panose="02010609030101010101" pitchFamily="49" charset="-122"/>
                <a:ea typeface="仿宋_GB2312" panose="02010609030101010101" pitchFamily="49" charset="-122"/>
              </a:rPr>
              <a:t>当平权行动用于纠正由以前的歧视造成的种族或性别失衡，或用于纠正不是由以前的歧视造成的“严重的”、“持续的”和“明显的种族失衡”时，平权行动是合法的</a:t>
            </a:r>
            <a:r>
              <a:rPr lang="en-US" altLang="zh-CN" sz="2800" dirty="0">
                <a:latin typeface="仿宋_GB2312" panose="02010609030101010101" pitchFamily="49" charset="-122"/>
                <a:ea typeface="仿宋_GB2312" panose="02010609030101010101" pitchFamily="49" charset="-122"/>
              </a:rPr>
              <a:t>;</a:t>
            </a:r>
          </a:p>
          <a:p>
            <a:r>
              <a:rPr lang="zh-CN" altLang="en-US" sz="2800" dirty="0">
                <a:latin typeface="仿宋_GB2312" panose="02010609030101010101" pitchFamily="49" charset="-122"/>
                <a:ea typeface="仿宋_GB2312" panose="02010609030101010101" pitchFamily="49" charset="-122"/>
              </a:rPr>
              <a:t>可以用于招聘，但不能用于裁员</a:t>
            </a:r>
            <a:r>
              <a:rPr lang="en-US" altLang="zh-CN" sz="2800" dirty="0">
                <a:latin typeface="仿宋_GB2312" panose="02010609030101010101" pitchFamily="49" charset="-122"/>
                <a:ea typeface="仿宋_GB2312" panose="02010609030101010101" pitchFamily="49" charset="-122"/>
              </a:rPr>
              <a:t>;</a:t>
            </a:r>
          </a:p>
          <a:p>
            <a:r>
              <a:rPr lang="zh-CN" altLang="en-US" sz="2800" dirty="0">
                <a:latin typeface="仿宋_GB2312" panose="02010609030101010101" pitchFamily="49" charset="-122"/>
                <a:ea typeface="仿宋_GB2312" panose="02010609030101010101" pitchFamily="49" charset="-122"/>
              </a:rPr>
              <a:t>不能使用“僵化的”配额</a:t>
            </a:r>
            <a:r>
              <a:rPr lang="en-US" altLang="zh-CN" sz="2800" dirty="0">
                <a:latin typeface="仿宋_GB2312" panose="02010609030101010101" pitchFamily="49" charset="-122"/>
                <a:ea typeface="仿宋_GB2312" panose="02010609030101010101" pitchFamily="49" charset="-122"/>
              </a:rPr>
              <a:t>;</a:t>
            </a:r>
          </a:p>
          <a:p>
            <a:r>
              <a:rPr lang="zh-CN" altLang="en-US" sz="2800" dirty="0">
                <a:latin typeface="仿宋_GB2312" panose="02010609030101010101" pitchFamily="49" charset="-122"/>
                <a:ea typeface="仿宋_GB2312" panose="02010609030101010101" pitchFamily="49" charset="-122"/>
              </a:rPr>
              <a:t>必须根据他们的目标“量身定制”</a:t>
            </a:r>
            <a:r>
              <a:rPr lang="en-US" altLang="zh-CN" sz="2800" dirty="0">
                <a:latin typeface="仿宋_GB2312" panose="02010609030101010101" pitchFamily="49" charset="-122"/>
                <a:ea typeface="仿宋_GB2312" panose="02010609030101010101" pitchFamily="49" charset="-122"/>
              </a:rPr>
              <a:t>;</a:t>
            </a:r>
          </a:p>
          <a:p>
            <a:r>
              <a:rPr lang="zh-CN" altLang="en-US" sz="2800" dirty="0">
                <a:latin typeface="仿宋_GB2312" panose="02010609030101010101" pitchFamily="49" charset="-122"/>
                <a:ea typeface="仿宋_GB2312" panose="02010609030101010101" pitchFamily="49" charset="-122"/>
              </a:rPr>
              <a:t>可以用来实现“教育多样性”和“广播多样性”。</a:t>
            </a:r>
            <a:endParaRPr lang="en-US" altLang="zh-CN" sz="2800" dirty="0">
              <a:latin typeface="仿宋_GB2312" panose="02010609030101010101" pitchFamily="49" charset="-122"/>
              <a:ea typeface="仿宋_GB2312" panose="02010609030101010101" pitchFamily="49" charset="-122"/>
            </a:endParaRPr>
          </a:p>
          <a:p>
            <a:endParaRPr lang="en-US" altLang="zh-CN" sz="2800" dirty="0">
              <a:latin typeface="仿宋_GB2312" panose="02010609030101010101" pitchFamily="49" charset="-122"/>
              <a:ea typeface="仿宋_GB2312" panose="02010609030101010101" pitchFamily="49" charset="-122"/>
            </a:endParaRPr>
          </a:p>
          <a:p>
            <a:r>
              <a:rPr lang="en-US" altLang="zh-CN" sz="2800" dirty="0">
                <a:latin typeface="仿宋_GB2312" panose="02010609030101010101" pitchFamily="49" charset="-122"/>
                <a:ea typeface="仿宋_GB2312" panose="02010609030101010101" pitchFamily="49" charset="-122"/>
              </a:rPr>
              <a:t>•</a:t>
            </a:r>
            <a:r>
              <a:rPr lang="zh-CN" altLang="en-US" sz="2800" dirty="0">
                <a:latin typeface="仿宋_GB2312" panose="02010609030101010101" pitchFamily="49" charset="-122"/>
                <a:ea typeface="仿宋_GB2312" panose="02010609030101010101" pitchFamily="49" charset="-122"/>
              </a:rPr>
              <a:t>平权行动不能推翻资历，不能用于政府预留项目，除非是在涉及政府之前种族歧视的“极端情况”中作为“最后的手段”。</a:t>
            </a:r>
          </a:p>
        </p:txBody>
      </p:sp>
    </p:spTree>
    <p:extLst>
      <p:ext uri="{BB962C8B-B14F-4D97-AF65-F5344CB8AC3E}">
        <p14:creationId xmlns:p14="http://schemas.microsoft.com/office/powerpoint/2010/main" val="327229670"/>
      </p:ext>
    </p:extLst>
  </p:cSld>
  <p:clrMapOvr>
    <a:masterClrMapping/>
  </p:clrMapOvr>
  <mc:AlternateContent xmlns:mc="http://schemas.openxmlformats.org/markup-compatibility/2006" xmlns:p14="http://schemas.microsoft.com/office/powerpoint/2010/main">
    <mc:Choice Requires="p14">
      <p:transition spd="slow" p14:dur="1600" advTm="3000">
        <p14:prism isInverted="1"/>
      </p:transition>
    </mc:Choice>
    <mc:Fallback xmlns:p15="http://schemas.microsoft.com/office/powerpoint/2012/main" xmlns="">
      <p:transition spd="slow" advTm="3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3D5A752-51BD-41E5-B1F4-A5BCB0FCAA47}"/>
              </a:ext>
            </a:extLst>
          </p:cNvPr>
          <p:cNvSpPr/>
          <p:nvPr/>
        </p:nvSpPr>
        <p:spPr>
          <a:xfrm>
            <a:off x="1095374" y="1271885"/>
            <a:ext cx="10001251" cy="2585323"/>
          </a:xfrm>
          <a:prstGeom prst="rect">
            <a:avLst/>
          </a:prstGeom>
        </p:spPr>
        <p:txBody>
          <a:bodyPr wrap="square">
            <a:spAutoFit/>
          </a:bodyPr>
          <a:lstStyle/>
          <a:p>
            <a:r>
              <a:rPr lang="zh-CN" altLang="en-US" b="1" dirty="0"/>
              <a:t>平权行动的补偿论证</a:t>
            </a:r>
            <a:endParaRPr lang="en-US" altLang="zh-CN" b="1" dirty="0"/>
          </a:p>
          <a:p>
            <a:r>
              <a:rPr lang="zh-CN" altLang="en-US" dirty="0"/>
              <a:t>主张平权行动补偿了过去的歧视</a:t>
            </a:r>
            <a:endParaRPr lang="en-US" altLang="zh-CN" dirty="0"/>
          </a:p>
          <a:p>
            <a:r>
              <a:rPr lang="en-US" altLang="zh-CN" dirty="0"/>
              <a:t> Criticized as unfair because those who benefit were not harmed and those who pay did not injure, which are requirements of compensatory justice</a:t>
            </a:r>
          </a:p>
          <a:p>
            <a:r>
              <a:rPr lang="zh-CN" altLang="en-US" dirty="0"/>
              <a:t>简而言之，平权行动计划是不公平的，因为平权行动的受益者并不是过去受到歧视伤害的同一个人，而必须为其伤害付出代价的人通常也不是造成这些伤害的人。</a:t>
            </a:r>
            <a:endParaRPr lang="en-US" altLang="zh-CN" dirty="0"/>
          </a:p>
          <a:p>
            <a:r>
              <a:rPr lang="zh-CN" altLang="en-US" dirty="0"/>
              <a:t>有人批评说，歧视伤害了所有少数族裔和女性，所有白人和男性都从中受益，对此有些人进行了反驳。有人批评说，歧视伤害了所有少数族裔和女性，所有白人和男性都从中受益，对此有些人进行了反驳。</a:t>
            </a:r>
          </a:p>
        </p:txBody>
      </p:sp>
      <p:sp>
        <p:nvSpPr>
          <p:cNvPr id="3" name="矩形 2">
            <a:extLst>
              <a:ext uri="{FF2B5EF4-FFF2-40B4-BE49-F238E27FC236}">
                <a16:creationId xmlns:a16="http://schemas.microsoft.com/office/drawing/2014/main" id="{57FE7530-D629-44D8-9E3F-CA8EB71BEC03}"/>
              </a:ext>
            </a:extLst>
          </p:cNvPr>
          <p:cNvSpPr/>
          <p:nvPr/>
        </p:nvSpPr>
        <p:spPr>
          <a:xfrm>
            <a:off x="1095374" y="3818691"/>
            <a:ext cx="10001251" cy="923330"/>
          </a:xfrm>
          <a:prstGeom prst="rect">
            <a:avLst/>
          </a:prstGeom>
        </p:spPr>
        <p:txBody>
          <a:bodyPr wrap="square">
            <a:spAutoFit/>
          </a:bodyPr>
          <a:lstStyle/>
          <a:p>
            <a:r>
              <a:rPr lang="zh-CN" altLang="en-US" b="1" dirty="0">
                <a:latin typeface="Arial" panose="020B0604020202020204" pitchFamily="34" charset="0"/>
              </a:rPr>
              <a:t>平权行动的功利主义论点</a:t>
            </a:r>
            <a:endParaRPr lang="en-US" altLang="zh-CN" b="1" dirty="0">
              <a:latin typeface="Arial" panose="020B0604020202020204" pitchFamily="34" charset="0"/>
            </a:endParaRPr>
          </a:p>
          <a:p>
            <a:r>
              <a:rPr lang="en-US" altLang="zh-CN" dirty="0">
                <a:latin typeface="Arial" panose="020B0604020202020204" pitchFamily="34" charset="0"/>
              </a:rPr>
              <a:t>•</a:t>
            </a:r>
            <a:r>
              <a:rPr lang="zh-CN" altLang="en-US" dirty="0">
                <a:latin typeface="Arial" panose="020B0604020202020204" pitchFamily="34" charset="0"/>
              </a:rPr>
              <a:t>主张平权行动通过受益少数群体和有需要的妇女来减少需求，从而增加效用</a:t>
            </a:r>
            <a:endParaRPr lang="en-US" altLang="zh-CN" dirty="0">
              <a:latin typeface="Arial" panose="020B0604020202020204" pitchFamily="34" charset="0"/>
            </a:endParaRPr>
          </a:p>
          <a:p>
            <a:r>
              <a:rPr lang="en-US" altLang="zh-CN" dirty="0">
                <a:latin typeface="Arial" panose="020B0604020202020204" pitchFamily="34" charset="0"/>
              </a:rPr>
              <a:t>•</a:t>
            </a:r>
            <a:r>
              <a:rPr lang="zh-CN" altLang="en-US" dirty="0">
                <a:latin typeface="Arial" panose="020B0604020202020204" pitchFamily="34" charset="0"/>
              </a:rPr>
              <a:t>批评其成本大于收益，并认为其他减少需求的方法将产生更大的效用</a:t>
            </a:r>
            <a:endParaRPr lang="zh-CN" altLang="en-US" dirty="0"/>
          </a:p>
        </p:txBody>
      </p:sp>
      <p:sp>
        <p:nvSpPr>
          <p:cNvPr id="4" name="矩形 3">
            <a:extLst>
              <a:ext uri="{FF2B5EF4-FFF2-40B4-BE49-F238E27FC236}">
                <a16:creationId xmlns:a16="http://schemas.microsoft.com/office/drawing/2014/main" id="{70FDFE17-612A-4D3F-9186-1A0D34A4020E}"/>
              </a:ext>
            </a:extLst>
          </p:cNvPr>
          <p:cNvSpPr/>
          <p:nvPr/>
        </p:nvSpPr>
        <p:spPr>
          <a:xfrm>
            <a:off x="1095372" y="4742021"/>
            <a:ext cx="10001250" cy="2031325"/>
          </a:xfrm>
          <a:prstGeom prst="rect">
            <a:avLst/>
          </a:prstGeom>
        </p:spPr>
        <p:txBody>
          <a:bodyPr wrap="square">
            <a:spAutoFit/>
          </a:bodyPr>
          <a:lstStyle/>
          <a:p>
            <a:pPr algn="just"/>
            <a:r>
              <a:rPr lang="zh-CN" altLang="en-US" b="1" dirty="0"/>
              <a:t>平权行动的平等正义论点</a:t>
            </a:r>
            <a:endParaRPr lang="en-US" altLang="zh-CN" b="1" dirty="0"/>
          </a:p>
          <a:p>
            <a:pPr algn="just"/>
            <a:r>
              <a:rPr lang="en-US" altLang="zh-CN" dirty="0">
                <a:latin typeface="Arial" panose="020B0604020202020204" pitchFamily="34" charset="0"/>
              </a:rPr>
              <a:t>•</a:t>
            </a:r>
            <a:r>
              <a:rPr lang="zh-CN" altLang="en-US" dirty="0"/>
              <a:t>主张平权行动将通过更公平的工作分配，消除影响对少数群体和妇女的判断的无意识偏见的影响，并将妇女和少数群体置于较不弱势和更具竞争力的位置，与男性和白人竞争，确保机会平等。</a:t>
            </a:r>
            <a:endParaRPr lang="en-US" altLang="zh-CN" dirty="0"/>
          </a:p>
          <a:p>
            <a:pPr algn="just"/>
            <a:r>
              <a:rPr lang="en-US" altLang="zh-CN" dirty="0">
                <a:latin typeface="Arial" panose="020B0604020202020204" pitchFamily="34" charset="0"/>
              </a:rPr>
              <a:t>•</a:t>
            </a:r>
            <a:r>
              <a:rPr lang="zh-CN" altLang="en-US" dirty="0"/>
              <a:t>声称平权行动在道义上是获得平等机会的合法手段，因为它不是“反向歧视”的一种形式，因为它不是基于对男性低人一等的令人反感的判断，也不是旨在破坏平等机会</a:t>
            </a:r>
            <a:r>
              <a:rPr lang="en-US" altLang="zh-CN" dirty="0"/>
              <a:t>;</a:t>
            </a:r>
            <a:r>
              <a:rPr lang="zh-CN" altLang="en-US" dirty="0"/>
              <a:t>它没有使用一个不相关的特征，因为种族和性别在这个有限的背景下是相关的</a:t>
            </a:r>
            <a:r>
              <a:rPr lang="en-US" altLang="zh-CN" dirty="0"/>
              <a:t>;</a:t>
            </a:r>
            <a:r>
              <a:rPr lang="zh-CN" altLang="en-US" dirty="0"/>
              <a:t>它不伤害少数群体和妇女，任何伤害都比目前无意识歧视造成的伤害要小。</a:t>
            </a:r>
            <a:endParaRPr lang="zh-CN" altLang="en-US" dirty="0">
              <a:effectLst/>
              <a:latin typeface="Arial" panose="020B0604020202020204" pitchFamily="34" charset="0"/>
            </a:endParaRPr>
          </a:p>
        </p:txBody>
      </p:sp>
    </p:spTree>
    <p:extLst>
      <p:ext uri="{BB962C8B-B14F-4D97-AF65-F5344CB8AC3E}">
        <p14:creationId xmlns:p14="http://schemas.microsoft.com/office/powerpoint/2010/main" val="40048364"/>
      </p:ext>
    </p:extLst>
  </p:cSld>
  <p:clrMapOvr>
    <a:masterClrMapping/>
  </p:clrMapOvr>
  <mc:AlternateContent xmlns:mc="http://schemas.openxmlformats.org/markup-compatibility/2006" xmlns:p14="http://schemas.microsoft.com/office/powerpoint/2010/main">
    <mc:Choice Requires="p14">
      <p:transition spd="slow" p14:dur="1600" advTm="3000">
        <p14:prism isInverted="1"/>
      </p:transition>
    </mc:Choice>
    <mc:Fallback xmlns:p15="http://schemas.microsoft.com/office/powerpoint/2012/main" xmlns="">
      <p:transition spd="slow" advTm="3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36BCFB8-4978-4A8E-A7F5-C937451DF1BC}"/>
              </a:ext>
            </a:extLst>
          </p:cNvPr>
          <p:cNvSpPr/>
          <p:nvPr/>
        </p:nvSpPr>
        <p:spPr>
          <a:xfrm>
            <a:off x="1095375" y="1336745"/>
            <a:ext cx="10477500" cy="4347024"/>
          </a:xfrm>
          <a:prstGeom prst="rect">
            <a:avLst/>
          </a:prstGeom>
        </p:spPr>
        <p:txBody>
          <a:bodyPr wrap="square">
            <a:spAutoFit/>
          </a:bodyPr>
          <a:lstStyle/>
          <a:p>
            <a:pPr>
              <a:lnSpc>
                <a:spcPct val="200000"/>
              </a:lnSpc>
            </a:pPr>
            <a:r>
              <a:rPr lang="zh-CN" altLang="en-US" sz="3600" dirty="0">
                <a:latin typeface="仿宋_GB2312" panose="02010609030101010101" pitchFamily="49" charset="-122"/>
                <a:ea typeface="仿宋_GB2312" panose="02010609030101010101" pitchFamily="49" charset="-122"/>
              </a:rPr>
              <a:t>▶从基层建立雇主和雇员之间的道德关系</a:t>
            </a:r>
            <a:endParaRPr lang="en-US" altLang="zh-CN" sz="3600" dirty="0">
              <a:latin typeface="仿宋_GB2312" panose="02010609030101010101" pitchFamily="49" charset="-122"/>
              <a:ea typeface="仿宋_GB2312" panose="02010609030101010101" pitchFamily="49" charset="-122"/>
            </a:endParaRPr>
          </a:p>
          <a:p>
            <a:pPr>
              <a:lnSpc>
                <a:spcPct val="200000"/>
              </a:lnSpc>
            </a:pPr>
            <a:r>
              <a:rPr lang="zh-CN" altLang="en-US" sz="3600" dirty="0">
                <a:latin typeface="仿宋_GB2312" panose="02010609030101010101" pitchFamily="49" charset="-122"/>
                <a:ea typeface="仿宋_GB2312" panose="02010609030101010101" pitchFamily="49" charset="-122"/>
              </a:rPr>
              <a:t>▶消除歧视</a:t>
            </a:r>
            <a:endParaRPr lang="en-US" altLang="zh-CN" sz="3600" dirty="0">
              <a:latin typeface="仿宋_GB2312" panose="02010609030101010101" pitchFamily="49" charset="-122"/>
              <a:ea typeface="仿宋_GB2312" panose="02010609030101010101" pitchFamily="49" charset="-122"/>
            </a:endParaRPr>
          </a:p>
          <a:p>
            <a:pPr>
              <a:lnSpc>
                <a:spcPct val="200000"/>
              </a:lnSpc>
            </a:pPr>
            <a:r>
              <a:rPr lang="zh-CN" altLang="en-US" sz="3600" dirty="0">
                <a:latin typeface="仿宋_GB2312" panose="02010609030101010101" pitchFamily="49" charset="-122"/>
                <a:ea typeface="仿宋_GB2312" panose="02010609030101010101" pitchFamily="49" charset="-122"/>
              </a:rPr>
              <a:t>▶关注个人隐私</a:t>
            </a:r>
            <a:endParaRPr lang="en-US" altLang="zh-CN" sz="3600" dirty="0">
              <a:latin typeface="仿宋_GB2312" panose="02010609030101010101" pitchFamily="49" charset="-122"/>
              <a:ea typeface="仿宋_GB2312" panose="02010609030101010101" pitchFamily="49" charset="-122"/>
            </a:endParaRPr>
          </a:p>
          <a:p>
            <a:pPr>
              <a:lnSpc>
                <a:spcPct val="200000"/>
              </a:lnSpc>
            </a:pPr>
            <a:r>
              <a:rPr lang="zh-CN" altLang="en-US" sz="3600" dirty="0">
                <a:latin typeface="仿宋_GB2312" panose="02010609030101010101" pitchFamily="49" charset="-122"/>
                <a:ea typeface="仿宋_GB2312" panose="02010609030101010101" pitchFamily="49" charset="-122"/>
              </a:rPr>
              <a:t>▶确保员工、产品和服务安全</a:t>
            </a:r>
            <a:endParaRPr lang="en-US" altLang="zh-CN" sz="3600" dirty="0">
              <a:latin typeface="仿宋_GB2312" panose="02010609030101010101" pitchFamily="49" charset="-122"/>
              <a:ea typeface="仿宋_GB2312" panose="02010609030101010101" pitchFamily="49" charset="-122"/>
            </a:endParaRPr>
          </a:p>
        </p:txBody>
      </p:sp>
    </p:spTree>
    <p:extLst>
      <p:ext uri="{BB962C8B-B14F-4D97-AF65-F5344CB8AC3E}">
        <p14:creationId xmlns:p14="http://schemas.microsoft.com/office/powerpoint/2010/main" val="819282524"/>
      </p:ext>
    </p:extLst>
  </p:cSld>
  <p:clrMapOvr>
    <a:masterClrMapping/>
  </p:clrMapOvr>
  <mc:AlternateContent xmlns:mc="http://schemas.openxmlformats.org/markup-compatibility/2006" xmlns:p14="http://schemas.microsoft.com/office/powerpoint/2010/main">
    <mc:Choice Requires="p14">
      <p:transition spd="slow" p14:dur="1600" advTm="3000">
        <p14:prism isInverted="1"/>
      </p:transition>
    </mc:Choice>
    <mc:Fallback xmlns:p15="http://schemas.microsoft.com/office/powerpoint/2012/main" xmlns="">
      <p:transition spd="slow" advTm="3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2121292" y="2938744"/>
            <a:ext cx="7596951" cy="2862322"/>
          </a:xfrm>
          <a:prstGeom prst="rect">
            <a:avLst/>
          </a:prstGeom>
          <a:noFill/>
        </p:spPr>
        <p:txBody>
          <a:bodyPr wrap="none" rtlCol="0">
            <a:spAutoFit/>
          </a:bodyPr>
          <a:lstStyle/>
          <a:p>
            <a:pPr algn="ctr"/>
            <a:r>
              <a:rPr lang="zh-CN" altLang="en-US" sz="7200" b="1" dirty="0">
                <a:solidFill>
                  <a:schemeClr val="tx2"/>
                </a:solidFill>
                <a:latin typeface="+mn-ea"/>
              </a:rPr>
              <a:t>案例分析</a:t>
            </a:r>
            <a:endParaRPr lang="en-US" altLang="zh-CN" sz="7200" b="1" dirty="0">
              <a:solidFill>
                <a:schemeClr val="tx2"/>
              </a:solidFill>
              <a:latin typeface="+mn-ea"/>
            </a:endParaRPr>
          </a:p>
          <a:p>
            <a:pPr algn="ctr"/>
            <a:r>
              <a:rPr lang="zh-CN" altLang="en-US" sz="7200" b="1" dirty="0">
                <a:solidFill>
                  <a:schemeClr val="tx2"/>
                </a:solidFill>
                <a:latin typeface="+mn-ea"/>
              </a:rPr>
              <a:t>路面交警工作环境</a:t>
            </a:r>
            <a:endParaRPr lang="en-US" altLang="zh-CN" b="1" dirty="0">
              <a:solidFill>
                <a:schemeClr val="tx2"/>
              </a:solidFill>
              <a:latin typeface="+mn-ea"/>
            </a:endParaRPr>
          </a:p>
          <a:p>
            <a:pPr algn="ctr"/>
            <a:r>
              <a:rPr lang="zh-CN" altLang="en-US" sz="3600" b="1" dirty="0">
                <a:solidFill>
                  <a:schemeClr val="tx2"/>
                </a:solidFill>
                <a:latin typeface="+mn-ea"/>
              </a:rPr>
              <a:t>以长沙为例</a:t>
            </a:r>
          </a:p>
        </p:txBody>
      </p:sp>
      <p:grpSp>
        <p:nvGrpSpPr>
          <p:cNvPr id="6" name="Group 33"/>
          <p:cNvGrpSpPr/>
          <p:nvPr/>
        </p:nvGrpSpPr>
        <p:grpSpPr>
          <a:xfrm>
            <a:off x="5099304" y="968326"/>
            <a:ext cx="1371600" cy="1667236"/>
            <a:chOff x="1208671" y="1659213"/>
            <a:chExt cx="2151201" cy="2614869"/>
          </a:xfrm>
          <a:solidFill>
            <a:schemeClr val="accent1"/>
          </a:solidFill>
        </p:grpSpPr>
        <p:sp>
          <p:nvSpPr>
            <p:cNvPr id="7" name="Oval 24"/>
            <p:cNvSpPr/>
            <p:nvPr/>
          </p:nvSpPr>
          <p:spPr>
            <a:xfrm>
              <a:off x="1208671" y="1659213"/>
              <a:ext cx="2151201" cy="215120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Agency FB" pitchFamily="34" charset="0"/>
                  <a:cs typeface="Times New Roman" pitchFamily="18" charset="0"/>
                </a:rPr>
                <a:t>03</a:t>
              </a:r>
            </a:p>
          </p:txBody>
        </p:sp>
        <p:sp>
          <p:nvSpPr>
            <p:cNvPr id="9" name="Isosceles Triangle 31"/>
            <p:cNvSpPr/>
            <p:nvPr/>
          </p:nvSpPr>
          <p:spPr>
            <a:xfrm rot="10800000">
              <a:off x="2007871" y="3719631"/>
              <a:ext cx="552799" cy="554451"/>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spTree>
    <p:extLst>
      <p:ext uri="{BB962C8B-B14F-4D97-AF65-F5344CB8AC3E}">
        <p14:creationId xmlns:p14="http://schemas.microsoft.com/office/powerpoint/2010/main" val="210998232"/>
      </p:ext>
    </p:extLst>
  </p:cSld>
  <p:clrMapOvr>
    <a:masterClrMapping/>
  </p:clrMapOvr>
  <mc:AlternateContent xmlns:mc="http://schemas.openxmlformats.org/markup-compatibility/2006" xmlns:p14="http://schemas.microsoft.com/office/powerpoint/2010/main">
    <mc:Choice Requires="p14">
      <p:transition spd="slow" p14:dur="1600" advTm="3000">
        <p14:prism isInverted="1"/>
      </p:transition>
    </mc:Choice>
    <mc:Fallback xmlns:p15="http://schemas.microsoft.com/office/powerpoint/2012/main" xmlns="">
      <p:transition spd="slow" advTm="3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2" presetClass="entr" presetSubtype="1" fill="hold" nodeType="afterEffect">
                                  <p:childTnLst>
                                    <p:set>
                                      <p:cBhvr>
                                        <p:cTn id="7" dur="1" fill="hold">
                                          <p:stCondLst>
                                            <p:cond delay="0"/>
                                          </p:stCondLst>
                                        </p:cTn>
                                        <p:tgtEl>
                                          <p:spTgt spid="6"/>
                                        </p:tgtEl>
                                        <p:attrNameLst>
                                          <p:attrName>style.visibility</p:attrName>
                                        </p:attrNameLst>
                                      </p:cBhvr>
                                      <p:to>
                                        <p:strVal val="visible"/>
                                      </p:to>
                                    </p:set>
                                    <p:anim calcmode="lin" valueType="num">
                                      <p:cBhvr additive="base">
                                        <p:cTn id="8" dur="1500" fill="hold"/>
                                        <p:tgtEl>
                                          <p:spTgt spid="6"/>
                                        </p:tgtEl>
                                        <p:attrNameLst>
                                          <p:attrName>ppt_x</p:attrName>
                                        </p:attrNameLst>
                                      </p:cBhvr>
                                      <p:tavLst>
                                        <p:tav tm="0">
                                          <p:val>
                                            <p:strVal val="#ppt_x"/>
                                          </p:val>
                                        </p:tav>
                                        <p:tav tm="100000">
                                          <p:val>
                                            <p:strVal val="#ppt_x"/>
                                          </p:val>
                                        </p:tav>
                                      </p:tavLst>
                                    </p:anim>
                                    <p:anim calcmode="lin" valueType="num">
                                      <p:cBhvr additive="base">
                                        <p:cTn id="9" dur="1500" fill="hold"/>
                                        <p:tgtEl>
                                          <p:spTgt spid="6"/>
                                        </p:tgtEl>
                                        <p:attrNameLst>
                                          <p:attrName>ppt_y</p:attrName>
                                        </p:attrNameLst>
                                      </p:cBhvr>
                                      <p:tavLst>
                                        <p:tav tm="0">
                                          <p:val>
                                            <p:strVal val="0-#ppt_h/2"/>
                                          </p:val>
                                        </p:tav>
                                        <p:tav tm="100000">
                                          <p:val>
                                            <p:strVal val="#ppt_y"/>
                                          </p:val>
                                        </p:tav>
                                      </p:tavLst>
                                    </p:anim>
                                  </p:childTnLst>
                                </p:cTn>
                              </p:par>
                            </p:childTnLst>
                          </p:cTn>
                        </p:par>
                        <p:par>
                          <p:cTn id="10" fill="hold" nodeType="withGroup">
                            <p:stCondLst>
                              <p:cond delay="1500"/>
                            </p:stCondLst>
                            <p:childTnLst>
                              <p:par>
                                <p:cTn id="11" presetID="52" presetClass="entr" presetSubtype="0" fill="hold" grpId="0" nodeType="afterEffect">
                                  <p:iterate type="lt">
                                    <p:tmPct val="10000"/>
                                  </p:iterate>
                                  <p:childTnLst>
                                    <p:set>
                                      <p:cBhvr>
                                        <p:cTn id="12" dur="1" fill="hold">
                                          <p:stCondLst>
                                            <p:cond delay="0"/>
                                          </p:stCondLst>
                                        </p:cTn>
                                        <p:tgtEl>
                                          <p:spTgt spid="21"/>
                                        </p:tgtEl>
                                        <p:attrNameLst>
                                          <p:attrName>style.visibility</p:attrName>
                                        </p:attrNameLst>
                                      </p:cBhvr>
                                      <p:to>
                                        <p:strVal val="visible"/>
                                      </p:to>
                                    </p:set>
                                    <p:animScale>
                                      <p:cBhvr>
                                        <p:cTn id="13" dur="100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 0 0" pathEditMode="relative" ptsTypes="">
                                      <p:cBhvr>
                                        <p:cTn id="14" dur="1000" decel="50000" fill="hold">
                                          <p:stCondLst>
                                            <p:cond delay="0"/>
                                          </p:stCondLst>
                                        </p:cTn>
                                        <p:tgtEl>
                                          <p:spTgt spid="21"/>
                                        </p:tgtEl>
                                        <p:attrNameLst>
                                          <p:attrName>ppt_x</p:attrName>
                                          <p:attrName>ppt_y</p:attrName>
                                        </p:attrNameLst>
                                      </p:cBhvr>
                                    </p:animMotion>
                                    <p:animEffect transition="in" filter="fade">
                                      <p:cBhvr>
                                        <p:cTn id="15"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45574" y="388755"/>
            <a:ext cx="3930364" cy="584775"/>
          </a:xfrm>
          <a:prstGeom prst="rect">
            <a:avLst/>
          </a:prstGeom>
          <a:noFill/>
        </p:spPr>
        <p:txBody>
          <a:bodyPr wrap="square" rtlCol="0">
            <a:spAutoFit/>
          </a:bodyPr>
          <a:lstStyle/>
          <a:p>
            <a:r>
              <a:rPr lang="zh-CN" altLang="en-US" sz="3200" b="1" dirty="0">
                <a:solidFill>
                  <a:schemeClr val="tx2"/>
                </a:solidFill>
                <a:latin typeface="+mn-ea"/>
              </a:rPr>
              <a:t>交警工作时长</a:t>
            </a:r>
          </a:p>
        </p:txBody>
      </p:sp>
      <p:grpSp>
        <p:nvGrpSpPr>
          <p:cNvPr id="7" name="组合 6"/>
          <p:cNvGrpSpPr/>
          <p:nvPr/>
        </p:nvGrpSpPr>
        <p:grpSpPr>
          <a:xfrm>
            <a:off x="502816" y="2669939"/>
            <a:ext cx="5415879" cy="4087477"/>
            <a:chOff x="4846925" y="3861770"/>
            <a:chExt cx="2342201" cy="2201036"/>
          </a:xfrm>
        </p:grpSpPr>
        <p:sp>
          <p:nvSpPr>
            <p:cNvPr id="8" name="Rectangle 9"/>
            <p:cNvSpPr/>
            <p:nvPr/>
          </p:nvSpPr>
          <p:spPr>
            <a:xfrm>
              <a:off x="4846925" y="3861770"/>
              <a:ext cx="2342201" cy="22010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7">
                <a:solidFill>
                  <a:schemeClr val="bg1">
                    <a:lumMod val="65000"/>
                  </a:schemeClr>
                </a:solidFill>
                <a:latin typeface="Arial" panose="020B0604020202020204" pitchFamily="34" charset="0"/>
                <a:sym typeface="Arial" panose="020B0604020202020204" pitchFamily="34" charset="0"/>
              </a:endParaRPr>
            </a:p>
          </p:txBody>
        </p:sp>
        <p:sp>
          <p:nvSpPr>
            <p:cNvPr id="9" name="Content Placeholder 2"/>
            <p:cNvSpPr txBox="1"/>
            <p:nvPr/>
          </p:nvSpPr>
          <p:spPr>
            <a:xfrm>
              <a:off x="4846925" y="3983499"/>
              <a:ext cx="2297609" cy="1581995"/>
            </a:xfrm>
            <a:prstGeom prst="rect">
              <a:avLst/>
            </a:prstGeom>
          </p:spPr>
          <p:txBody>
            <a:bodyPr vert="horz" lIns="91435" tIns="45718" rIns="91435" bIns="45718"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defRPr/>
              </a:pPr>
              <a:r>
                <a:rPr lang="zh-CN" altLang="en-US" sz="2000" dirty="0">
                  <a:latin typeface="+mn-ea"/>
                </a:rPr>
                <a:t>我国规定的合法工作时长为每日工作 </a:t>
              </a:r>
              <a:r>
                <a:rPr lang="en-US" altLang="zh-CN" sz="2000" dirty="0">
                  <a:latin typeface="+mn-ea"/>
                </a:rPr>
                <a:t>8 </a:t>
              </a:r>
              <a:r>
                <a:rPr lang="zh-CN" altLang="en-US" sz="2000" dirty="0">
                  <a:latin typeface="+mn-ea"/>
                </a:rPr>
                <a:t>小时、每周工作 </a:t>
              </a:r>
              <a:r>
                <a:rPr lang="en-US" altLang="zh-CN" sz="2000" dirty="0">
                  <a:latin typeface="+mn-ea"/>
                </a:rPr>
                <a:t>40 </a:t>
              </a:r>
              <a:r>
                <a:rPr lang="zh-CN" altLang="en-US" sz="2000" dirty="0">
                  <a:latin typeface="+mn-ea"/>
                </a:rPr>
                <a:t>小时。</a:t>
              </a:r>
              <a:endParaRPr lang="en-US" altLang="zh-CN" sz="2000" dirty="0">
                <a:latin typeface="+mn-ea"/>
              </a:endParaRPr>
            </a:p>
            <a:p>
              <a:pPr marL="0" indent="0">
                <a:lnSpc>
                  <a:spcPct val="120000"/>
                </a:lnSpc>
                <a:buNone/>
                <a:defRPr/>
              </a:pPr>
              <a:endParaRPr lang="en-US" altLang="zh-CN" sz="2000" dirty="0">
                <a:latin typeface="+mn-ea"/>
              </a:endParaRPr>
            </a:p>
            <a:p>
              <a:pPr marL="0" indent="0">
                <a:lnSpc>
                  <a:spcPct val="120000"/>
                </a:lnSpc>
                <a:buNone/>
                <a:defRPr/>
              </a:pPr>
              <a:r>
                <a:rPr lang="en-US" altLang="zh-CN" sz="2000" dirty="0">
                  <a:latin typeface="+mn-ea"/>
                </a:rPr>
                <a:t>《</a:t>
              </a:r>
              <a:r>
                <a:rPr lang="zh-CN" altLang="en-US" sz="2000" dirty="0">
                  <a:latin typeface="+mn-ea"/>
                </a:rPr>
                <a:t>国务院 关于职工工作时间的规定</a:t>
              </a:r>
              <a:r>
                <a:rPr lang="en-US" altLang="zh-CN" sz="2000" dirty="0">
                  <a:latin typeface="+mn-ea"/>
                </a:rPr>
                <a:t>》</a:t>
              </a:r>
              <a:r>
                <a:rPr lang="zh-CN" altLang="en-US" sz="2000" dirty="0">
                  <a:latin typeface="+mn-ea"/>
                </a:rPr>
                <a:t>的实施办法第三条“职工每日工作 </a:t>
              </a:r>
              <a:r>
                <a:rPr lang="en-US" altLang="zh-CN" sz="2000" dirty="0">
                  <a:latin typeface="+mn-ea"/>
                </a:rPr>
                <a:t>8 </a:t>
              </a:r>
              <a:r>
                <a:rPr lang="zh-CN" altLang="en-US" sz="2000" dirty="0">
                  <a:latin typeface="+mn-ea"/>
                </a:rPr>
                <a:t>小时、每周工作 </a:t>
              </a:r>
              <a:r>
                <a:rPr lang="en-US" altLang="zh-CN" sz="2000" dirty="0">
                  <a:latin typeface="+mn-ea"/>
                </a:rPr>
                <a:t>40 </a:t>
              </a:r>
              <a:r>
                <a:rPr lang="zh-CN" altLang="en-US" sz="2000" dirty="0">
                  <a:latin typeface="+mn-ea"/>
                </a:rPr>
                <a:t>小时”和第五条“因工作性质或者生产特点的限制，不能实行每日工作 </a:t>
              </a:r>
              <a:r>
                <a:rPr lang="en-US" altLang="zh-CN" sz="2000" dirty="0">
                  <a:latin typeface="+mn-ea"/>
                </a:rPr>
                <a:t>8 </a:t>
              </a:r>
              <a:r>
                <a:rPr lang="zh-CN" altLang="en-US" sz="2000" dirty="0">
                  <a:latin typeface="+mn-ea"/>
                </a:rPr>
                <a:t>小 时、每周工作 </a:t>
              </a:r>
              <a:r>
                <a:rPr lang="en-US" altLang="zh-CN" sz="2000" dirty="0">
                  <a:latin typeface="+mn-ea"/>
                </a:rPr>
                <a:t>40 </a:t>
              </a:r>
              <a:r>
                <a:rPr lang="zh-CN" altLang="en-US" sz="2000" dirty="0">
                  <a:latin typeface="+mn-ea"/>
                </a:rPr>
                <a:t>小时标准工时制度的，按照国家有关规定，可以实行其他工作 和休息办法。</a:t>
              </a:r>
              <a:endParaRPr lang="zh-CN" altLang="en-US" sz="2000" dirty="0">
                <a:solidFill>
                  <a:schemeClr val="bg1"/>
                </a:solidFill>
                <a:latin typeface="+mn-ea"/>
              </a:endParaRPr>
            </a:p>
          </p:txBody>
        </p:sp>
      </p:grpSp>
      <p:sp>
        <p:nvSpPr>
          <p:cNvPr id="10" name="Rectangle 12"/>
          <p:cNvSpPr/>
          <p:nvPr/>
        </p:nvSpPr>
        <p:spPr>
          <a:xfrm>
            <a:off x="1180602" y="1591018"/>
            <a:ext cx="558748" cy="584775"/>
          </a:xfrm>
          <a:prstGeom prst="rect">
            <a:avLst/>
          </a:prstGeom>
          <a:solidFill>
            <a:schemeClr val="accent1"/>
          </a:solidFill>
          <a:ln w="25400">
            <a:noFill/>
          </a:ln>
        </p:spPr>
        <p:txBody>
          <a:bodyPr vert="horz" wrap="square" lIns="0" tIns="0" rIns="0" bIns="0" numCol="1" anchor="ctr" anchorCtr="0" compatLnSpc="1">
            <a:prstTxWarp prst="textNoShape">
              <a:avLst/>
            </a:prstTxWarp>
          </a:bodyPr>
          <a:lstStyle/>
          <a:p>
            <a:pPr algn="ctr"/>
            <a:r>
              <a:rPr lang="en-US" sz="2400" dirty="0">
                <a:solidFill>
                  <a:schemeClr val="bg1"/>
                </a:solidFill>
                <a:latin typeface="Agency FB" pitchFamily="34" charset="0"/>
                <a:sym typeface="Arial" panose="020B0604020202020204" pitchFamily="34" charset="0"/>
              </a:rPr>
              <a:t>01</a:t>
            </a:r>
          </a:p>
        </p:txBody>
      </p:sp>
      <p:sp>
        <p:nvSpPr>
          <p:cNvPr id="14" name="Rectangle 12"/>
          <p:cNvSpPr/>
          <p:nvPr/>
        </p:nvSpPr>
        <p:spPr>
          <a:xfrm>
            <a:off x="7314221" y="1604032"/>
            <a:ext cx="558748" cy="558748"/>
          </a:xfrm>
          <a:prstGeom prst="rect">
            <a:avLst/>
          </a:prstGeom>
          <a:solidFill>
            <a:schemeClr val="accent2"/>
          </a:solidFill>
          <a:ln w="25400">
            <a:noFill/>
          </a:ln>
        </p:spPr>
        <p:txBody>
          <a:bodyPr vert="horz" wrap="square" lIns="0" tIns="0" rIns="0" bIns="0" numCol="1" anchor="ctr" anchorCtr="0" compatLnSpc="1">
            <a:prstTxWarp prst="textNoShape">
              <a:avLst/>
            </a:prstTxWarp>
          </a:bodyPr>
          <a:lstStyle/>
          <a:p>
            <a:pPr algn="ctr"/>
            <a:r>
              <a:rPr lang="en-US" sz="2400" dirty="0">
                <a:solidFill>
                  <a:schemeClr val="bg1"/>
                </a:solidFill>
                <a:latin typeface="Agency FB" pitchFamily="34" charset="0"/>
                <a:sym typeface="Arial" panose="020B0604020202020204" pitchFamily="34" charset="0"/>
              </a:rPr>
              <a:t>0</a:t>
            </a:r>
            <a:r>
              <a:rPr lang="en-US" altLang="zh-CN" sz="2400" dirty="0">
                <a:solidFill>
                  <a:schemeClr val="bg1"/>
                </a:solidFill>
                <a:latin typeface="Agency FB" pitchFamily="34" charset="0"/>
                <a:sym typeface="Arial" panose="020B0604020202020204" pitchFamily="34" charset="0"/>
              </a:rPr>
              <a:t>2</a:t>
            </a:r>
            <a:endParaRPr lang="en-US" sz="2400" dirty="0">
              <a:solidFill>
                <a:schemeClr val="bg1"/>
              </a:solidFill>
              <a:latin typeface="Agency FB" pitchFamily="34" charset="0"/>
              <a:sym typeface="Arial" panose="020B0604020202020204" pitchFamily="34" charset="0"/>
            </a:endParaRPr>
          </a:p>
        </p:txBody>
      </p:sp>
      <p:pic>
        <p:nvPicPr>
          <p:cNvPr id="18" name="图片 17">
            <a:extLst>
              <a:ext uri="{FF2B5EF4-FFF2-40B4-BE49-F238E27FC236}">
                <a16:creationId xmlns:a16="http://schemas.microsoft.com/office/drawing/2014/main" id="{7B6D0158-F7C4-4CF2-A2C1-D3CBA6C95F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6188" y="2830967"/>
            <a:ext cx="5033231" cy="2924172"/>
          </a:xfrm>
          <a:prstGeom prst="rect">
            <a:avLst/>
          </a:prstGeom>
        </p:spPr>
      </p:pic>
      <p:sp>
        <p:nvSpPr>
          <p:cNvPr id="19" name="文本框 18">
            <a:extLst>
              <a:ext uri="{FF2B5EF4-FFF2-40B4-BE49-F238E27FC236}">
                <a16:creationId xmlns:a16="http://schemas.microsoft.com/office/drawing/2014/main" id="{6F257CF2-AC96-49C0-8DDB-2EFB5DD6F67D}"/>
              </a:ext>
            </a:extLst>
          </p:cNvPr>
          <p:cNvSpPr txBox="1"/>
          <p:nvPr/>
        </p:nvSpPr>
        <p:spPr>
          <a:xfrm>
            <a:off x="1803358" y="1604032"/>
            <a:ext cx="3930364" cy="584775"/>
          </a:xfrm>
          <a:prstGeom prst="rect">
            <a:avLst/>
          </a:prstGeom>
          <a:noFill/>
        </p:spPr>
        <p:txBody>
          <a:bodyPr wrap="square" rtlCol="0">
            <a:spAutoFit/>
          </a:bodyPr>
          <a:lstStyle/>
          <a:p>
            <a:r>
              <a:rPr lang="zh-CN" altLang="en-US" sz="3200" b="1" dirty="0">
                <a:solidFill>
                  <a:schemeClr val="tx2"/>
                </a:solidFill>
                <a:latin typeface="+mn-ea"/>
              </a:rPr>
              <a:t>国家规定</a:t>
            </a:r>
          </a:p>
        </p:txBody>
      </p:sp>
      <p:sp>
        <p:nvSpPr>
          <p:cNvPr id="20" name="文本框 19">
            <a:extLst>
              <a:ext uri="{FF2B5EF4-FFF2-40B4-BE49-F238E27FC236}">
                <a16:creationId xmlns:a16="http://schemas.microsoft.com/office/drawing/2014/main" id="{9041C004-A12F-43D3-B436-9C5A3BBE2AA4}"/>
              </a:ext>
            </a:extLst>
          </p:cNvPr>
          <p:cNvSpPr txBox="1"/>
          <p:nvPr/>
        </p:nvSpPr>
        <p:spPr>
          <a:xfrm>
            <a:off x="7872969" y="1578005"/>
            <a:ext cx="3930364" cy="584775"/>
          </a:xfrm>
          <a:prstGeom prst="rect">
            <a:avLst/>
          </a:prstGeom>
          <a:noFill/>
        </p:spPr>
        <p:txBody>
          <a:bodyPr wrap="square" rtlCol="0">
            <a:spAutoFit/>
          </a:bodyPr>
          <a:lstStyle/>
          <a:p>
            <a:r>
              <a:rPr lang="zh-CN" altLang="en-US" sz="3200" b="1" dirty="0">
                <a:solidFill>
                  <a:schemeClr val="tx2"/>
                </a:solidFill>
                <a:latin typeface="+mn-ea"/>
              </a:rPr>
              <a:t>实际情况</a:t>
            </a:r>
          </a:p>
        </p:txBody>
      </p:sp>
    </p:spTree>
    <p:extLst>
      <p:ext uri="{BB962C8B-B14F-4D97-AF65-F5344CB8AC3E}">
        <p14:creationId xmlns:p14="http://schemas.microsoft.com/office/powerpoint/2010/main" val="3066141663"/>
      </p:ext>
    </p:extLst>
  </p:cSld>
  <p:clrMapOvr>
    <a:masterClrMapping/>
  </p:clrMapOvr>
  <mc:AlternateContent xmlns:mc="http://schemas.openxmlformats.org/markup-compatibility/2006" xmlns:p14="http://schemas.microsoft.com/office/powerpoint/2010/main">
    <mc:Choice Requires="p14">
      <p:transition spd="slow" p14:dur="1600" advTm="3000">
        <p14:prism isInverted="1"/>
      </p:transition>
    </mc:Choice>
    <mc:Fallback xmlns:p15="http://schemas.microsoft.com/office/powerpoint/2012/main" xmlns="">
      <p:transition spd="slow" advTm="3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decel="100000" fill="hold" nodeType="withEffec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8" fill="hold" grpId="0" nodeType="withEffec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1+#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451107" y="2585787"/>
            <a:ext cx="5415879" cy="3649936"/>
            <a:chOff x="4824629" y="3791059"/>
            <a:chExt cx="2342201" cy="2201036"/>
          </a:xfrm>
        </p:grpSpPr>
        <p:sp>
          <p:nvSpPr>
            <p:cNvPr id="8" name="Rectangle 9"/>
            <p:cNvSpPr/>
            <p:nvPr/>
          </p:nvSpPr>
          <p:spPr>
            <a:xfrm>
              <a:off x="4824629" y="3791059"/>
              <a:ext cx="2342201" cy="22010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7">
                <a:solidFill>
                  <a:schemeClr val="bg1">
                    <a:lumMod val="65000"/>
                  </a:schemeClr>
                </a:solidFill>
                <a:latin typeface="Arial" panose="020B0604020202020204" pitchFamily="34" charset="0"/>
                <a:sym typeface="Arial" panose="020B0604020202020204" pitchFamily="34" charset="0"/>
              </a:endParaRPr>
            </a:p>
          </p:txBody>
        </p:sp>
        <p:sp>
          <p:nvSpPr>
            <p:cNvPr id="9" name="Content Placeholder 2"/>
            <p:cNvSpPr txBox="1"/>
            <p:nvPr/>
          </p:nvSpPr>
          <p:spPr>
            <a:xfrm>
              <a:off x="4846925" y="3983499"/>
              <a:ext cx="2297609" cy="1581995"/>
            </a:xfrm>
            <a:prstGeom prst="rect">
              <a:avLst/>
            </a:prstGeom>
          </p:spPr>
          <p:txBody>
            <a:bodyPr vert="horz" lIns="91435" tIns="45718" rIns="91435" bIns="45718"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defRPr/>
              </a:pPr>
              <a:r>
                <a:rPr lang="en-US" altLang="zh-CN" sz="2400" dirty="0"/>
                <a:t>2019 </a:t>
              </a:r>
              <a:r>
                <a:rPr lang="zh-CN" altLang="en-US" sz="2400" dirty="0"/>
                <a:t>年 </a:t>
              </a:r>
              <a:r>
                <a:rPr lang="en-US" altLang="zh-CN" sz="2400" dirty="0"/>
                <a:t>6 </a:t>
              </a:r>
              <a:r>
                <a:rPr lang="zh-CN" altLang="en-US" sz="2400" dirty="0"/>
                <a:t>月 </a:t>
              </a:r>
              <a:r>
                <a:rPr lang="en-US" altLang="zh-CN" sz="2400" dirty="0"/>
                <a:t>1 </a:t>
              </a:r>
              <a:r>
                <a:rPr lang="zh-CN" altLang="en-US" sz="2400" dirty="0"/>
                <a:t>日起施行的最新修订的</a:t>
              </a:r>
              <a:r>
                <a:rPr lang="en-US" altLang="zh-CN" sz="2400" dirty="0"/>
                <a:t>《</a:t>
              </a:r>
              <a:r>
                <a:rPr lang="zh-CN" altLang="en-US" sz="2400" dirty="0"/>
                <a:t>中 华人民共和国公务员法</a:t>
              </a:r>
              <a:r>
                <a:rPr lang="en-US" altLang="zh-CN" sz="2400" dirty="0"/>
                <a:t>》</a:t>
              </a:r>
              <a:r>
                <a:rPr lang="zh-CN" altLang="en-US" sz="2400" dirty="0"/>
                <a:t>规定“公务员执行国家规定的工时制度，按照国家规定 享受休假。公务员在法定工作日之外加班的，应当给予相应的补休，不能补休的 按照国家规定给予补助。”</a:t>
              </a:r>
              <a:endParaRPr lang="zh-CN" altLang="en-US" sz="2000" dirty="0">
                <a:solidFill>
                  <a:schemeClr val="bg1"/>
                </a:solidFill>
                <a:latin typeface="+mn-ea"/>
              </a:endParaRPr>
            </a:p>
          </p:txBody>
        </p:sp>
      </p:grpSp>
      <p:sp>
        <p:nvSpPr>
          <p:cNvPr id="10" name="Rectangle 12"/>
          <p:cNvSpPr/>
          <p:nvPr/>
        </p:nvSpPr>
        <p:spPr>
          <a:xfrm>
            <a:off x="1180602" y="1591018"/>
            <a:ext cx="558748" cy="584775"/>
          </a:xfrm>
          <a:prstGeom prst="rect">
            <a:avLst/>
          </a:prstGeom>
          <a:solidFill>
            <a:schemeClr val="accent1"/>
          </a:solidFill>
          <a:ln w="25400">
            <a:noFill/>
          </a:ln>
        </p:spPr>
        <p:txBody>
          <a:bodyPr vert="horz" wrap="square" lIns="0" tIns="0" rIns="0" bIns="0" numCol="1" anchor="ctr" anchorCtr="0" compatLnSpc="1">
            <a:prstTxWarp prst="textNoShape">
              <a:avLst/>
            </a:prstTxWarp>
          </a:bodyPr>
          <a:lstStyle/>
          <a:p>
            <a:pPr algn="ctr"/>
            <a:r>
              <a:rPr lang="en-US" sz="2400" dirty="0">
                <a:solidFill>
                  <a:schemeClr val="bg1"/>
                </a:solidFill>
                <a:latin typeface="Agency FB" pitchFamily="34" charset="0"/>
                <a:sym typeface="Arial" panose="020B0604020202020204" pitchFamily="34" charset="0"/>
              </a:rPr>
              <a:t>01</a:t>
            </a:r>
          </a:p>
        </p:txBody>
      </p:sp>
      <p:sp>
        <p:nvSpPr>
          <p:cNvPr id="14" name="Rectangle 12"/>
          <p:cNvSpPr/>
          <p:nvPr/>
        </p:nvSpPr>
        <p:spPr>
          <a:xfrm>
            <a:off x="7314221" y="1604032"/>
            <a:ext cx="558748" cy="558748"/>
          </a:xfrm>
          <a:prstGeom prst="rect">
            <a:avLst/>
          </a:prstGeom>
          <a:solidFill>
            <a:schemeClr val="accent2"/>
          </a:solidFill>
          <a:ln w="25400">
            <a:noFill/>
          </a:ln>
        </p:spPr>
        <p:txBody>
          <a:bodyPr vert="horz" wrap="square" lIns="0" tIns="0" rIns="0" bIns="0" numCol="1" anchor="ctr" anchorCtr="0" compatLnSpc="1">
            <a:prstTxWarp prst="textNoShape">
              <a:avLst/>
            </a:prstTxWarp>
          </a:bodyPr>
          <a:lstStyle/>
          <a:p>
            <a:pPr algn="ctr"/>
            <a:r>
              <a:rPr lang="en-US" sz="2400" dirty="0">
                <a:solidFill>
                  <a:schemeClr val="bg1"/>
                </a:solidFill>
                <a:latin typeface="Agency FB" pitchFamily="34" charset="0"/>
                <a:sym typeface="Arial" panose="020B0604020202020204" pitchFamily="34" charset="0"/>
              </a:rPr>
              <a:t>0</a:t>
            </a:r>
            <a:r>
              <a:rPr lang="en-US" altLang="zh-CN" sz="2400" dirty="0">
                <a:solidFill>
                  <a:schemeClr val="bg1"/>
                </a:solidFill>
                <a:latin typeface="Agency FB" pitchFamily="34" charset="0"/>
                <a:sym typeface="Arial" panose="020B0604020202020204" pitchFamily="34" charset="0"/>
              </a:rPr>
              <a:t>2</a:t>
            </a:r>
            <a:endParaRPr lang="en-US" sz="2400" dirty="0">
              <a:solidFill>
                <a:schemeClr val="bg1"/>
              </a:solidFill>
              <a:latin typeface="Agency FB" pitchFamily="34" charset="0"/>
              <a:sym typeface="Arial" panose="020B0604020202020204" pitchFamily="34" charset="0"/>
            </a:endParaRPr>
          </a:p>
        </p:txBody>
      </p:sp>
      <p:sp>
        <p:nvSpPr>
          <p:cNvPr id="19" name="文本框 18">
            <a:extLst>
              <a:ext uri="{FF2B5EF4-FFF2-40B4-BE49-F238E27FC236}">
                <a16:creationId xmlns:a16="http://schemas.microsoft.com/office/drawing/2014/main" id="{6F257CF2-AC96-49C0-8DDB-2EFB5DD6F67D}"/>
              </a:ext>
            </a:extLst>
          </p:cNvPr>
          <p:cNvSpPr txBox="1"/>
          <p:nvPr/>
        </p:nvSpPr>
        <p:spPr>
          <a:xfrm>
            <a:off x="1803358" y="1604032"/>
            <a:ext cx="3930364" cy="584775"/>
          </a:xfrm>
          <a:prstGeom prst="rect">
            <a:avLst/>
          </a:prstGeom>
          <a:noFill/>
        </p:spPr>
        <p:txBody>
          <a:bodyPr wrap="square" rtlCol="0">
            <a:spAutoFit/>
          </a:bodyPr>
          <a:lstStyle/>
          <a:p>
            <a:r>
              <a:rPr lang="zh-CN" altLang="en-US" sz="3200" b="1" dirty="0">
                <a:solidFill>
                  <a:schemeClr val="tx2"/>
                </a:solidFill>
                <a:latin typeface="+mn-ea"/>
              </a:rPr>
              <a:t>国家规定</a:t>
            </a:r>
          </a:p>
        </p:txBody>
      </p:sp>
      <p:sp>
        <p:nvSpPr>
          <p:cNvPr id="20" name="文本框 19">
            <a:extLst>
              <a:ext uri="{FF2B5EF4-FFF2-40B4-BE49-F238E27FC236}">
                <a16:creationId xmlns:a16="http://schemas.microsoft.com/office/drawing/2014/main" id="{9041C004-A12F-43D3-B436-9C5A3BBE2AA4}"/>
              </a:ext>
            </a:extLst>
          </p:cNvPr>
          <p:cNvSpPr txBox="1"/>
          <p:nvPr/>
        </p:nvSpPr>
        <p:spPr>
          <a:xfrm>
            <a:off x="7872969" y="1578005"/>
            <a:ext cx="3930364" cy="584775"/>
          </a:xfrm>
          <a:prstGeom prst="rect">
            <a:avLst/>
          </a:prstGeom>
          <a:noFill/>
        </p:spPr>
        <p:txBody>
          <a:bodyPr wrap="square" rtlCol="0">
            <a:spAutoFit/>
          </a:bodyPr>
          <a:lstStyle/>
          <a:p>
            <a:r>
              <a:rPr lang="zh-CN" altLang="en-US" sz="3200" b="1" dirty="0">
                <a:solidFill>
                  <a:schemeClr val="tx2"/>
                </a:solidFill>
                <a:latin typeface="+mn-ea"/>
              </a:rPr>
              <a:t>实际情况</a:t>
            </a:r>
          </a:p>
        </p:txBody>
      </p:sp>
      <p:sp>
        <p:nvSpPr>
          <p:cNvPr id="11" name="文本框 10">
            <a:extLst>
              <a:ext uri="{FF2B5EF4-FFF2-40B4-BE49-F238E27FC236}">
                <a16:creationId xmlns:a16="http://schemas.microsoft.com/office/drawing/2014/main" id="{4838C1DA-7058-4077-91CA-8F8E664EBCB3}"/>
              </a:ext>
            </a:extLst>
          </p:cNvPr>
          <p:cNvSpPr txBox="1"/>
          <p:nvPr/>
        </p:nvSpPr>
        <p:spPr>
          <a:xfrm>
            <a:off x="1306287" y="485117"/>
            <a:ext cx="4354283" cy="584775"/>
          </a:xfrm>
          <a:prstGeom prst="rect">
            <a:avLst/>
          </a:prstGeom>
          <a:noFill/>
        </p:spPr>
        <p:txBody>
          <a:bodyPr wrap="square" rtlCol="0">
            <a:spAutoFit/>
          </a:bodyPr>
          <a:lstStyle/>
          <a:p>
            <a:r>
              <a:rPr lang="zh-CN" altLang="en-US" sz="3200" dirty="0">
                <a:solidFill>
                  <a:schemeClr val="tx2"/>
                </a:solidFill>
                <a:latin typeface="+mj-ea"/>
                <a:ea typeface="+mj-ea"/>
              </a:rPr>
              <a:t>交警薪资水平</a:t>
            </a:r>
          </a:p>
        </p:txBody>
      </p:sp>
      <p:pic>
        <p:nvPicPr>
          <p:cNvPr id="4" name="图片 3">
            <a:extLst>
              <a:ext uri="{FF2B5EF4-FFF2-40B4-BE49-F238E27FC236}">
                <a16:creationId xmlns:a16="http://schemas.microsoft.com/office/drawing/2014/main" id="{AB3EF7CB-0EE7-419A-A2B9-B292794674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5015" y="2722948"/>
            <a:ext cx="5415724" cy="3072384"/>
          </a:xfrm>
          <a:prstGeom prst="rect">
            <a:avLst/>
          </a:prstGeom>
        </p:spPr>
      </p:pic>
    </p:spTree>
    <p:extLst>
      <p:ext uri="{BB962C8B-B14F-4D97-AF65-F5344CB8AC3E}">
        <p14:creationId xmlns:p14="http://schemas.microsoft.com/office/powerpoint/2010/main" val="1432743349"/>
      </p:ext>
    </p:extLst>
  </p:cSld>
  <p:clrMapOvr>
    <a:masterClrMapping/>
  </p:clrMapOvr>
  <mc:AlternateContent xmlns:mc="http://schemas.openxmlformats.org/markup-compatibility/2006" xmlns:p14="http://schemas.microsoft.com/office/powerpoint/2010/main">
    <mc:Choice Requires="p14">
      <p:transition spd="slow" p14:dur="1600" advTm="3000">
        <p14:prism isInverted="1"/>
      </p:transition>
    </mc:Choice>
    <mc:Fallback xmlns:p15="http://schemas.microsoft.com/office/powerpoint/2012/main" xmlns="">
      <p:transition spd="slow" advTm="3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decel="100000" fill="hold" nodeType="withEffec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8" fill="hold" grpId="0" nodeType="withEffec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1+#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06287" y="485117"/>
            <a:ext cx="4354283" cy="584775"/>
          </a:xfrm>
          <a:prstGeom prst="rect">
            <a:avLst/>
          </a:prstGeom>
          <a:noFill/>
        </p:spPr>
        <p:txBody>
          <a:bodyPr wrap="square" rtlCol="0">
            <a:spAutoFit/>
          </a:bodyPr>
          <a:lstStyle/>
          <a:p>
            <a:r>
              <a:rPr lang="zh-CN" altLang="en-US" sz="3200" dirty="0">
                <a:solidFill>
                  <a:schemeClr val="tx2"/>
                </a:solidFill>
                <a:latin typeface="+mj-ea"/>
                <a:ea typeface="+mj-ea"/>
              </a:rPr>
              <a:t>定义与分类</a:t>
            </a:r>
          </a:p>
        </p:txBody>
      </p:sp>
      <p:sp>
        <p:nvSpPr>
          <p:cNvPr id="18" name="文本框 17">
            <a:extLst>
              <a:ext uri="{FF2B5EF4-FFF2-40B4-BE49-F238E27FC236}">
                <a16:creationId xmlns:a16="http://schemas.microsoft.com/office/drawing/2014/main" id="{7AC0D9EE-3071-47A8-90EE-342D907A6650}"/>
              </a:ext>
            </a:extLst>
          </p:cNvPr>
          <p:cNvSpPr txBox="1"/>
          <p:nvPr/>
        </p:nvSpPr>
        <p:spPr>
          <a:xfrm>
            <a:off x="1491694" y="2203577"/>
            <a:ext cx="3737254" cy="2308324"/>
          </a:xfrm>
          <a:prstGeom prst="rect">
            <a:avLst/>
          </a:prstGeom>
          <a:noFill/>
        </p:spPr>
        <p:txBody>
          <a:bodyPr wrap="square">
            <a:spAutoFit/>
          </a:bodyPr>
          <a:lstStyle/>
          <a:p>
            <a:r>
              <a:rPr lang="zh-CN" altLang="en-US" dirty="0">
                <a:latin typeface="宋体" panose="02010600030101010101" pitchFamily="2" charset="-122"/>
                <a:ea typeface="宋体" panose="02010600030101010101" pitchFamily="2" charset="-122"/>
              </a:rPr>
              <a:t>工作环境（</a:t>
            </a:r>
            <a:r>
              <a:rPr lang="en-US" altLang="zh-CN" dirty="0">
                <a:latin typeface="宋体" panose="02010600030101010101" pitchFamily="2" charset="-122"/>
                <a:ea typeface="宋体" panose="02010600030101010101" pitchFamily="2" charset="-122"/>
              </a:rPr>
              <a:t>work environment</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广义上指与工作有关的物理环境和社会环境；</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    狭义上指人的工作地周围的物理环境，如办公室、工厂、车间、工场等。  </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    对工作环境可从个体的、人际的和组织的三个层次进行分析。</a:t>
            </a:r>
          </a:p>
        </p:txBody>
      </p:sp>
      <p:sp>
        <p:nvSpPr>
          <p:cNvPr id="19" name="文本框 18">
            <a:extLst>
              <a:ext uri="{FF2B5EF4-FFF2-40B4-BE49-F238E27FC236}">
                <a16:creationId xmlns:a16="http://schemas.microsoft.com/office/drawing/2014/main" id="{FF229856-35DE-4AA9-8527-377D8A2E1D97}"/>
              </a:ext>
            </a:extLst>
          </p:cNvPr>
          <p:cNvSpPr txBox="1"/>
          <p:nvPr/>
        </p:nvSpPr>
        <p:spPr>
          <a:xfrm>
            <a:off x="2761920" y="6003551"/>
            <a:ext cx="7407405" cy="369332"/>
          </a:xfrm>
          <a:prstGeom prst="rect">
            <a:avLst/>
          </a:prstGeom>
          <a:noFill/>
        </p:spPr>
        <p:txBody>
          <a:bodyPr wrap="square">
            <a:spAutoFit/>
          </a:bodyPr>
          <a:lstStyle/>
          <a:p>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参考文献</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林崇德．心理学大辞典：上海教育出版社，</a:t>
            </a:r>
            <a:r>
              <a:rPr lang="en-US" altLang="zh-CN" dirty="0">
                <a:latin typeface="宋体" panose="02010600030101010101" pitchFamily="2" charset="-122"/>
                <a:ea typeface="宋体" panose="02010600030101010101" pitchFamily="2" charset="-122"/>
              </a:rPr>
              <a:t>2003</a:t>
            </a:r>
            <a:r>
              <a:rPr lang="zh-CN" altLang="en-US" dirty="0">
                <a:latin typeface="宋体" panose="02010600030101010101" pitchFamily="2" charset="-122"/>
                <a:ea typeface="宋体" panose="02010600030101010101" pitchFamily="2" charset="-122"/>
              </a:rPr>
              <a:t>年</a:t>
            </a:r>
          </a:p>
        </p:txBody>
      </p:sp>
      <p:sp>
        <p:nvSpPr>
          <p:cNvPr id="55" name="矩形 54">
            <a:extLst>
              <a:ext uri="{FF2B5EF4-FFF2-40B4-BE49-F238E27FC236}">
                <a16:creationId xmlns:a16="http://schemas.microsoft.com/office/drawing/2014/main" id="{3B0A346E-12F2-4F4F-9869-DB90712805F3}"/>
              </a:ext>
            </a:extLst>
          </p:cNvPr>
          <p:cNvSpPr/>
          <p:nvPr/>
        </p:nvSpPr>
        <p:spPr>
          <a:xfrm>
            <a:off x="6615836" y="2253672"/>
            <a:ext cx="3930837" cy="517578"/>
          </a:xfrm>
          <a:prstGeom prst="rect">
            <a:avLst/>
          </a:prstGeom>
        </p:spPr>
        <p:txBody>
          <a:bodyPr wrap="square">
            <a:spAutoFit/>
          </a:bodyPr>
          <a:lstStyle/>
          <a:p>
            <a:pPr>
              <a:lnSpc>
                <a:spcPct val="120000"/>
              </a:lnSpc>
              <a:defRPr/>
            </a:pPr>
            <a:r>
              <a:rPr lang="zh-CN" altLang="en-US" sz="1200" dirty="0">
                <a:solidFill>
                  <a:schemeClr val="tx2"/>
                </a:solidFill>
                <a:latin typeface="+mn-ea"/>
              </a:rPr>
              <a:t>个体水平的分析集中在对工作直接发生作用的环境条件，如办公室或车间的大小、照明、通风、噪声等。</a:t>
            </a:r>
          </a:p>
        </p:txBody>
      </p:sp>
      <p:sp>
        <p:nvSpPr>
          <p:cNvPr id="56" name="矩形 55">
            <a:extLst>
              <a:ext uri="{FF2B5EF4-FFF2-40B4-BE49-F238E27FC236}">
                <a16:creationId xmlns:a16="http://schemas.microsoft.com/office/drawing/2014/main" id="{E714331D-9E2F-4347-B4C4-04998EFC5BE3}"/>
              </a:ext>
            </a:extLst>
          </p:cNvPr>
          <p:cNvSpPr/>
          <p:nvPr/>
        </p:nvSpPr>
        <p:spPr>
          <a:xfrm>
            <a:off x="6615837" y="1900148"/>
            <a:ext cx="1210588" cy="400110"/>
          </a:xfrm>
          <a:prstGeom prst="rect">
            <a:avLst/>
          </a:prstGeom>
        </p:spPr>
        <p:txBody>
          <a:bodyPr wrap="none">
            <a:spAutoFit/>
          </a:bodyPr>
          <a:lstStyle/>
          <a:p>
            <a:r>
              <a:rPr lang="zh-CN" altLang="en-US" sz="2000" dirty="0">
                <a:solidFill>
                  <a:schemeClr val="accent1"/>
                </a:solidFill>
                <a:latin typeface="宋体" panose="02010600030101010101" pitchFamily="2" charset="-122"/>
                <a:ea typeface="宋体" panose="02010600030101010101" pitchFamily="2" charset="-122"/>
              </a:rPr>
              <a:t>个体层次</a:t>
            </a:r>
          </a:p>
        </p:txBody>
      </p:sp>
      <p:sp>
        <p:nvSpPr>
          <p:cNvPr id="57" name="Rounded Rectangle 14">
            <a:extLst>
              <a:ext uri="{FF2B5EF4-FFF2-40B4-BE49-F238E27FC236}">
                <a16:creationId xmlns:a16="http://schemas.microsoft.com/office/drawing/2014/main" id="{42741D3F-EF6B-4FE5-9103-31617D7A0C86}"/>
              </a:ext>
            </a:extLst>
          </p:cNvPr>
          <p:cNvSpPr>
            <a:spLocks noChangeAspect="1"/>
          </p:cNvSpPr>
          <p:nvPr/>
        </p:nvSpPr>
        <p:spPr>
          <a:xfrm>
            <a:off x="5704959" y="1976746"/>
            <a:ext cx="760664" cy="760664"/>
          </a:xfrm>
          <a:prstGeom prst="roundRect">
            <a:avLst/>
          </a:prstGeom>
          <a:solidFill>
            <a:schemeClr val="accent1"/>
          </a:solidFill>
          <a:ln w="25400">
            <a:noFill/>
          </a:ln>
        </p:spPr>
        <p:txBody>
          <a:bodyPr vert="horz" wrap="square" lIns="0" tIns="0" rIns="0" bIns="0" numCol="1" anchor="ctr" anchorCtr="0" compatLnSpc="1">
            <a:prstTxWarp prst="textNoShape">
              <a:avLst/>
            </a:prstTxWarp>
          </a:bodyPr>
          <a:lstStyle/>
          <a:p>
            <a:pPr algn="ctr"/>
            <a:r>
              <a:rPr lang="en-US" altLang="zh-CN" sz="3200" dirty="0">
                <a:solidFill>
                  <a:schemeClr val="bg1"/>
                </a:solidFill>
                <a:latin typeface="Agency FB" pitchFamily="34" charset="0"/>
                <a:sym typeface="Arial" panose="020B0604020202020204" pitchFamily="34" charset="0"/>
              </a:rPr>
              <a:t>01</a:t>
            </a:r>
            <a:endParaRPr lang="zh-CN" altLang="zh-CN" sz="3200" dirty="0">
              <a:solidFill>
                <a:schemeClr val="bg1"/>
              </a:solidFill>
              <a:latin typeface="Agency FB" pitchFamily="34" charset="0"/>
              <a:sym typeface="Arial" panose="020B0604020202020204" pitchFamily="34" charset="0"/>
            </a:endParaRPr>
          </a:p>
        </p:txBody>
      </p:sp>
      <p:sp>
        <p:nvSpPr>
          <p:cNvPr id="58" name="矩形 57">
            <a:extLst>
              <a:ext uri="{FF2B5EF4-FFF2-40B4-BE49-F238E27FC236}">
                <a16:creationId xmlns:a16="http://schemas.microsoft.com/office/drawing/2014/main" id="{62850F26-4D7F-422B-986F-7C5C15ED5631}"/>
              </a:ext>
            </a:extLst>
          </p:cNvPr>
          <p:cNvSpPr/>
          <p:nvPr/>
        </p:nvSpPr>
        <p:spPr>
          <a:xfrm>
            <a:off x="6615836" y="3554152"/>
            <a:ext cx="4143901" cy="739177"/>
          </a:xfrm>
          <a:prstGeom prst="rect">
            <a:avLst/>
          </a:prstGeom>
        </p:spPr>
        <p:txBody>
          <a:bodyPr wrap="square">
            <a:spAutoFit/>
          </a:bodyPr>
          <a:lstStyle/>
          <a:p>
            <a:pPr>
              <a:lnSpc>
                <a:spcPct val="120000"/>
              </a:lnSpc>
              <a:defRPr/>
            </a:pPr>
            <a:r>
              <a:rPr lang="zh-CN" altLang="en-US" sz="1200" dirty="0">
                <a:solidFill>
                  <a:schemeClr val="tx2"/>
                </a:solidFill>
                <a:latin typeface="+mn-ea"/>
              </a:rPr>
              <a:t>人际水平的分析主要致力于分析工作空间对交谈的便利程度和工作空间的象征性作用（指工作空间反映使用者在地位、身份上的特征）及工作区域的布局特点等。</a:t>
            </a:r>
          </a:p>
        </p:txBody>
      </p:sp>
      <p:sp>
        <p:nvSpPr>
          <p:cNvPr id="59" name="矩形 58">
            <a:extLst>
              <a:ext uri="{FF2B5EF4-FFF2-40B4-BE49-F238E27FC236}">
                <a16:creationId xmlns:a16="http://schemas.microsoft.com/office/drawing/2014/main" id="{647B3997-8583-45C8-ACD2-53E0B4BB995C}"/>
              </a:ext>
            </a:extLst>
          </p:cNvPr>
          <p:cNvSpPr/>
          <p:nvPr/>
        </p:nvSpPr>
        <p:spPr>
          <a:xfrm>
            <a:off x="6615837" y="3200628"/>
            <a:ext cx="1210588" cy="400110"/>
          </a:xfrm>
          <a:prstGeom prst="rect">
            <a:avLst/>
          </a:prstGeom>
        </p:spPr>
        <p:txBody>
          <a:bodyPr wrap="none">
            <a:spAutoFit/>
          </a:bodyPr>
          <a:lstStyle/>
          <a:p>
            <a:r>
              <a:rPr lang="zh-CN" altLang="en-US" sz="2000" dirty="0">
                <a:solidFill>
                  <a:schemeClr val="accent2"/>
                </a:solidFill>
                <a:latin typeface="宋体" panose="02010600030101010101" pitchFamily="2" charset="-122"/>
                <a:ea typeface="宋体" panose="02010600030101010101" pitchFamily="2" charset="-122"/>
              </a:rPr>
              <a:t>人际层次</a:t>
            </a:r>
          </a:p>
        </p:txBody>
      </p:sp>
      <p:sp>
        <p:nvSpPr>
          <p:cNvPr id="60" name="Rounded Rectangle 14">
            <a:extLst>
              <a:ext uri="{FF2B5EF4-FFF2-40B4-BE49-F238E27FC236}">
                <a16:creationId xmlns:a16="http://schemas.microsoft.com/office/drawing/2014/main" id="{C5E3B885-20C3-43B7-BB97-169C2E6960DD}"/>
              </a:ext>
            </a:extLst>
          </p:cNvPr>
          <p:cNvSpPr>
            <a:spLocks noChangeAspect="1"/>
          </p:cNvSpPr>
          <p:nvPr/>
        </p:nvSpPr>
        <p:spPr>
          <a:xfrm>
            <a:off x="5704959" y="3277226"/>
            <a:ext cx="760664" cy="760664"/>
          </a:xfrm>
          <a:prstGeom prst="roundRect">
            <a:avLst/>
          </a:prstGeom>
          <a:solidFill>
            <a:schemeClr val="accent2"/>
          </a:solidFill>
          <a:ln w="25400">
            <a:noFill/>
          </a:ln>
        </p:spPr>
        <p:txBody>
          <a:bodyPr vert="horz" wrap="square" lIns="0" tIns="0" rIns="0" bIns="0" numCol="1" anchor="ctr" anchorCtr="0" compatLnSpc="1">
            <a:prstTxWarp prst="textNoShape">
              <a:avLst/>
            </a:prstTxWarp>
          </a:bodyPr>
          <a:lstStyle/>
          <a:p>
            <a:pPr algn="ctr"/>
            <a:r>
              <a:rPr lang="en-US" altLang="zh-CN" sz="3200">
                <a:solidFill>
                  <a:schemeClr val="bg1"/>
                </a:solidFill>
                <a:latin typeface="Agency FB" pitchFamily="34" charset="0"/>
                <a:sym typeface="Arial" panose="020B0604020202020204" pitchFamily="34" charset="0"/>
              </a:rPr>
              <a:t>02</a:t>
            </a:r>
            <a:endParaRPr lang="zh-CN" altLang="zh-CN" sz="3200">
              <a:solidFill>
                <a:schemeClr val="bg1"/>
              </a:solidFill>
              <a:latin typeface="Agency FB" pitchFamily="34" charset="0"/>
              <a:sym typeface="Arial" panose="020B0604020202020204" pitchFamily="34" charset="0"/>
            </a:endParaRPr>
          </a:p>
        </p:txBody>
      </p:sp>
      <p:sp>
        <p:nvSpPr>
          <p:cNvPr id="61" name="矩形 60">
            <a:extLst>
              <a:ext uri="{FF2B5EF4-FFF2-40B4-BE49-F238E27FC236}">
                <a16:creationId xmlns:a16="http://schemas.microsoft.com/office/drawing/2014/main" id="{7DCCD1FF-D9CB-4BA1-86DD-436DA21DD548}"/>
              </a:ext>
            </a:extLst>
          </p:cNvPr>
          <p:cNvSpPr/>
          <p:nvPr/>
        </p:nvSpPr>
        <p:spPr>
          <a:xfrm>
            <a:off x="6615836" y="4843202"/>
            <a:ext cx="4028491" cy="757130"/>
          </a:xfrm>
          <a:prstGeom prst="rect">
            <a:avLst/>
          </a:prstGeom>
        </p:spPr>
        <p:txBody>
          <a:bodyPr wrap="square">
            <a:spAutoFit/>
          </a:bodyPr>
          <a:lstStyle/>
          <a:p>
            <a:pPr>
              <a:lnSpc>
                <a:spcPct val="120000"/>
              </a:lnSpc>
              <a:defRPr/>
            </a:pPr>
            <a:r>
              <a:rPr lang="zh-CN" altLang="en-US" sz="1200" dirty="0">
                <a:solidFill>
                  <a:schemeClr val="tx2"/>
                </a:solidFill>
                <a:latin typeface="+mn-ea"/>
              </a:rPr>
              <a:t>组织水平的分析包括最大范围的物理环境，集中于分析建筑的内部结构和外部布局，工作单元（如车间）的远近、包围程度等。</a:t>
            </a:r>
          </a:p>
        </p:txBody>
      </p:sp>
      <p:sp>
        <p:nvSpPr>
          <p:cNvPr id="62" name="矩形 61">
            <a:extLst>
              <a:ext uri="{FF2B5EF4-FFF2-40B4-BE49-F238E27FC236}">
                <a16:creationId xmlns:a16="http://schemas.microsoft.com/office/drawing/2014/main" id="{62A9D7E5-3626-4566-8C84-60628051A111}"/>
              </a:ext>
            </a:extLst>
          </p:cNvPr>
          <p:cNvSpPr/>
          <p:nvPr/>
        </p:nvSpPr>
        <p:spPr>
          <a:xfrm>
            <a:off x="6615837" y="4489678"/>
            <a:ext cx="1210588" cy="400110"/>
          </a:xfrm>
          <a:prstGeom prst="rect">
            <a:avLst/>
          </a:prstGeom>
        </p:spPr>
        <p:txBody>
          <a:bodyPr wrap="none">
            <a:spAutoFit/>
          </a:bodyPr>
          <a:lstStyle/>
          <a:p>
            <a:r>
              <a:rPr lang="zh-CN" altLang="en-US" sz="2000" dirty="0">
                <a:solidFill>
                  <a:schemeClr val="accent3"/>
                </a:solidFill>
                <a:latin typeface="宋体" panose="02010600030101010101" pitchFamily="2" charset="-122"/>
                <a:ea typeface="宋体" panose="02010600030101010101" pitchFamily="2" charset="-122"/>
              </a:rPr>
              <a:t>组织层次</a:t>
            </a:r>
          </a:p>
        </p:txBody>
      </p:sp>
      <p:sp>
        <p:nvSpPr>
          <p:cNvPr id="63" name="Rounded Rectangle 14">
            <a:extLst>
              <a:ext uri="{FF2B5EF4-FFF2-40B4-BE49-F238E27FC236}">
                <a16:creationId xmlns:a16="http://schemas.microsoft.com/office/drawing/2014/main" id="{2EF8094A-B18D-45F9-A901-57DA6A5BD947}"/>
              </a:ext>
            </a:extLst>
          </p:cNvPr>
          <p:cNvSpPr>
            <a:spLocks noChangeAspect="1"/>
          </p:cNvSpPr>
          <p:nvPr/>
        </p:nvSpPr>
        <p:spPr>
          <a:xfrm>
            <a:off x="5704959" y="4566276"/>
            <a:ext cx="760664" cy="760664"/>
          </a:xfrm>
          <a:prstGeom prst="roundRect">
            <a:avLst/>
          </a:prstGeom>
          <a:solidFill>
            <a:schemeClr val="accent3"/>
          </a:solidFill>
          <a:ln w="25400">
            <a:noFill/>
          </a:ln>
        </p:spPr>
        <p:txBody>
          <a:bodyPr vert="horz" wrap="square" lIns="0" tIns="0" rIns="0" bIns="0" numCol="1" anchor="ctr" anchorCtr="0" compatLnSpc="1">
            <a:prstTxWarp prst="textNoShape">
              <a:avLst/>
            </a:prstTxWarp>
          </a:bodyPr>
          <a:lstStyle/>
          <a:p>
            <a:pPr algn="ctr"/>
            <a:r>
              <a:rPr lang="en-US" altLang="zh-CN" sz="3200">
                <a:solidFill>
                  <a:schemeClr val="bg1"/>
                </a:solidFill>
                <a:latin typeface="Agency FB" pitchFamily="34" charset="0"/>
                <a:sym typeface="Arial" panose="020B0604020202020204" pitchFamily="34" charset="0"/>
              </a:rPr>
              <a:t>03</a:t>
            </a:r>
            <a:endParaRPr lang="zh-CN" altLang="zh-CN" sz="3200">
              <a:solidFill>
                <a:schemeClr val="bg1"/>
              </a:solidFill>
              <a:latin typeface="Agency FB" pitchFamily="34" charset="0"/>
              <a:sym typeface="Arial" panose="020B0604020202020204" pitchFamily="34" charset="0"/>
            </a:endParaRPr>
          </a:p>
        </p:txBody>
      </p:sp>
    </p:spTree>
    <p:extLst>
      <p:ext uri="{BB962C8B-B14F-4D97-AF65-F5344CB8AC3E}">
        <p14:creationId xmlns:p14="http://schemas.microsoft.com/office/powerpoint/2010/main" val="2888950752"/>
      </p:ext>
    </p:extLst>
  </p:cSld>
  <p:clrMapOvr>
    <a:masterClrMapping/>
  </p:clrMapOvr>
  <mc:AlternateContent xmlns:mc="http://schemas.openxmlformats.org/markup-compatibility/2006" xmlns:p14="http://schemas.microsoft.com/office/powerpoint/2010/main">
    <mc:Choice Requires="p14">
      <p:transition spd="slow" p14:dur="1600" advTm="3000">
        <p14:prism isInverted="1"/>
      </p:transition>
    </mc:Choice>
    <mc:Fallback xmlns:p15="http://schemas.microsoft.com/office/powerpoint/2012/main"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childTnLst>
                                    <p:set>
                                      <p:cBhvr>
                                        <p:cTn id="6" dur="1" fill="hold">
                                          <p:stCondLst>
                                            <p:cond delay="0"/>
                                          </p:stCondLst>
                                        </p:cTn>
                                        <p:tgtEl>
                                          <p:spTgt spid="57"/>
                                        </p:tgtEl>
                                        <p:attrNameLst>
                                          <p:attrName>style.visibility</p:attrName>
                                        </p:attrNameLst>
                                      </p:cBhvr>
                                      <p:to>
                                        <p:strVal val="visible"/>
                                      </p:to>
                                    </p:set>
                                    <p:animEffect transition="in" filter="randombar(horizontal)">
                                      <p:cBhvr>
                                        <p:cTn id="7" dur="1500"/>
                                        <p:tgtEl>
                                          <p:spTgt spid="57"/>
                                        </p:tgtEl>
                                      </p:cBhvr>
                                    </p:animEffect>
                                  </p:childTnLst>
                                </p:cTn>
                              </p:par>
                            </p:childTnLst>
                          </p:cTn>
                        </p:par>
                        <p:par>
                          <p:cTn id="8" fill="hold">
                            <p:stCondLst>
                              <p:cond delay="1500"/>
                            </p:stCondLst>
                            <p:childTnLst>
                              <p:par>
                                <p:cTn id="9" presetID="17" presetClass="entr" presetSubtype="1" fill="hold" grpId="0" nodeType="afterEffect">
                                  <p:iterate type="lt">
                                    <p:tmPct val="40000"/>
                                  </p:iterate>
                                  <p:childTnLst>
                                    <p:set>
                                      <p:cBhvr>
                                        <p:cTn id="10" dur="1" fill="hold">
                                          <p:stCondLst>
                                            <p:cond delay="0"/>
                                          </p:stCondLst>
                                        </p:cTn>
                                        <p:tgtEl>
                                          <p:spTgt spid="56"/>
                                        </p:tgtEl>
                                        <p:attrNameLst>
                                          <p:attrName>style.visibility</p:attrName>
                                        </p:attrNameLst>
                                      </p:cBhvr>
                                      <p:to>
                                        <p:strVal val="visible"/>
                                      </p:to>
                                    </p:set>
                                    <p:anim calcmode="lin" valueType="num">
                                      <p:cBhvr>
                                        <p:cTn id="11" dur="250" fill="hold"/>
                                        <p:tgtEl>
                                          <p:spTgt spid="56"/>
                                        </p:tgtEl>
                                        <p:attrNameLst>
                                          <p:attrName>ppt_x</p:attrName>
                                        </p:attrNameLst>
                                      </p:cBhvr>
                                      <p:tavLst>
                                        <p:tav tm="0">
                                          <p:val>
                                            <p:strVal val="#ppt_x"/>
                                          </p:val>
                                        </p:tav>
                                        <p:tav tm="100000">
                                          <p:val>
                                            <p:strVal val="#ppt_x"/>
                                          </p:val>
                                        </p:tav>
                                      </p:tavLst>
                                    </p:anim>
                                    <p:anim calcmode="lin" valueType="num">
                                      <p:cBhvr>
                                        <p:cTn id="12" dur="250" fill="hold"/>
                                        <p:tgtEl>
                                          <p:spTgt spid="56"/>
                                        </p:tgtEl>
                                        <p:attrNameLst>
                                          <p:attrName>ppt_y</p:attrName>
                                        </p:attrNameLst>
                                      </p:cBhvr>
                                      <p:tavLst>
                                        <p:tav tm="0">
                                          <p:val>
                                            <p:strVal val="#ppt_y-#ppt_h/2"/>
                                          </p:val>
                                        </p:tav>
                                        <p:tav tm="100000">
                                          <p:val>
                                            <p:strVal val="#ppt_y"/>
                                          </p:val>
                                        </p:tav>
                                      </p:tavLst>
                                    </p:anim>
                                    <p:anim calcmode="lin" valueType="num">
                                      <p:cBhvr>
                                        <p:cTn id="13" dur="250" fill="hold"/>
                                        <p:tgtEl>
                                          <p:spTgt spid="56"/>
                                        </p:tgtEl>
                                        <p:attrNameLst>
                                          <p:attrName>ppt_w</p:attrName>
                                        </p:attrNameLst>
                                      </p:cBhvr>
                                      <p:tavLst>
                                        <p:tav tm="0">
                                          <p:val>
                                            <p:strVal val="#ppt_w"/>
                                          </p:val>
                                        </p:tav>
                                        <p:tav tm="100000">
                                          <p:val>
                                            <p:strVal val="#ppt_w"/>
                                          </p:val>
                                        </p:tav>
                                      </p:tavLst>
                                    </p:anim>
                                    <p:anim calcmode="lin" valueType="num">
                                      <p:cBhvr>
                                        <p:cTn id="14" dur="250" fill="hold"/>
                                        <p:tgtEl>
                                          <p:spTgt spid="56"/>
                                        </p:tgtEl>
                                        <p:attrNameLst>
                                          <p:attrName>ppt_h</p:attrName>
                                        </p:attrNameLst>
                                      </p:cBhvr>
                                      <p:tavLst>
                                        <p:tav tm="0">
                                          <p:val>
                                            <p:fltVal val="0"/>
                                          </p:val>
                                        </p:tav>
                                        <p:tav tm="100000">
                                          <p:val>
                                            <p:strVal val="#ppt_h"/>
                                          </p:val>
                                        </p:tav>
                                      </p:tavLst>
                                    </p:anim>
                                  </p:childTnLst>
                                </p:cTn>
                              </p:par>
                            </p:childTnLst>
                          </p:cTn>
                        </p:par>
                        <p:par>
                          <p:cTn id="15" fill="hold">
                            <p:stCondLst>
                              <p:cond delay="2050"/>
                            </p:stCondLst>
                            <p:childTnLst>
                              <p:par>
                                <p:cTn id="16" presetID="10" presetClass="entr" presetSubtype="0" fill="hold" grpId="0" nodeType="afterEffect">
                                  <p:childTnLst>
                                    <p:set>
                                      <p:cBhvr>
                                        <p:cTn id="17" dur="1" fill="hold">
                                          <p:stCondLst>
                                            <p:cond delay="0"/>
                                          </p:stCondLst>
                                        </p:cTn>
                                        <p:tgtEl>
                                          <p:spTgt spid="55"/>
                                        </p:tgtEl>
                                        <p:attrNameLst>
                                          <p:attrName>style.visibility</p:attrName>
                                        </p:attrNameLst>
                                      </p:cBhvr>
                                      <p:to>
                                        <p:strVal val="visible"/>
                                      </p:to>
                                    </p:set>
                                    <p:animEffect transition="in" filter="fade">
                                      <p:cBhvr>
                                        <p:cTn id="18" dur="1000"/>
                                        <p:tgtEl>
                                          <p:spTgt spid="55"/>
                                        </p:tgtEl>
                                      </p:cBhvr>
                                    </p:animEffect>
                                  </p:childTnLst>
                                </p:cTn>
                              </p:par>
                            </p:childTnLst>
                          </p:cTn>
                        </p:par>
                        <p:par>
                          <p:cTn id="19" fill="hold">
                            <p:stCondLst>
                              <p:cond delay="3050"/>
                            </p:stCondLst>
                            <p:childTnLst>
                              <p:par>
                                <p:cTn id="20" presetID="14" presetClass="entr" presetSubtype="10" fill="hold" grpId="0" nodeType="afterEffect">
                                  <p:childTnLst>
                                    <p:set>
                                      <p:cBhvr>
                                        <p:cTn id="21" dur="1" fill="hold">
                                          <p:stCondLst>
                                            <p:cond delay="0"/>
                                          </p:stCondLst>
                                        </p:cTn>
                                        <p:tgtEl>
                                          <p:spTgt spid="60"/>
                                        </p:tgtEl>
                                        <p:attrNameLst>
                                          <p:attrName>style.visibility</p:attrName>
                                        </p:attrNameLst>
                                      </p:cBhvr>
                                      <p:to>
                                        <p:strVal val="visible"/>
                                      </p:to>
                                    </p:set>
                                    <p:animEffect transition="in" filter="randombar(horizontal)">
                                      <p:cBhvr>
                                        <p:cTn id="22" dur="1500"/>
                                        <p:tgtEl>
                                          <p:spTgt spid="60"/>
                                        </p:tgtEl>
                                      </p:cBhvr>
                                    </p:animEffect>
                                  </p:childTnLst>
                                </p:cTn>
                              </p:par>
                            </p:childTnLst>
                          </p:cTn>
                        </p:par>
                        <p:par>
                          <p:cTn id="23" fill="hold">
                            <p:stCondLst>
                              <p:cond delay="4550"/>
                            </p:stCondLst>
                            <p:childTnLst>
                              <p:par>
                                <p:cTn id="24" presetID="17" presetClass="entr" presetSubtype="1" fill="hold" grpId="0" nodeType="afterEffect">
                                  <p:iterate type="lt">
                                    <p:tmPct val="40000"/>
                                  </p:iterate>
                                  <p:childTnLst>
                                    <p:set>
                                      <p:cBhvr>
                                        <p:cTn id="25" dur="1" fill="hold">
                                          <p:stCondLst>
                                            <p:cond delay="0"/>
                                          </p:stCondLst>
                                        </p:cTn>
                                        <p:tgtEl>
                                          <p:spTgt spid="59"/>
                                        </p:tgtEl>
                                        <p:attrNameLst>
                                          <p:attrName>style.visibility</p:attrName>
                                        </p:attrNameLst>
                                      </p:cBhvr>
                                      <p:to>
                                        <p:strVal val="visible"/>
                                      </p:to>
                                    </p:set>
                                    <p:anim calcmode="lin" valueType="num">
                                      <p:cBhvr>
                                        <p:cTn id="26" dur="250" fill="hold"/>
                                        <p:tgtEl>
                                          <p:spTgt spid="59"/>
                                        </p:tgtEl>
                                        <p:attrNameLst>
                                          <p:attrName>ppt_x</p:attrName>
                                        </p:attrNameLst>
                                      </p:cBhvr>
                                      <p:tavLst>
                                        <p:tav tm="0">
                                          <p:val>
                                            <p:strVal val="#ppt_x"/>
                                          </p:val>
                                        </p:tav>
                                        <p:tav tm="100000">
                                          <p:val>
                                            <p:strVal val="#ppt_x"/>
                                          </p:val>
                                        </p:tav>
                                      </p:tavLst>
                                    </p:anim>
                                    <p:anim calcmode="lin" valueType="num">
                                      <p:cBhvr>
                                        <p:cTn id="27" dur="250" fill="hold"/>
                                        <p:tgtEl>
                                          <p:spTgt spid="59"/>
                                        </p:tgtEl>
                                        <p:attrNameLst>
                                          <p:attrName>ppt_y</p:attrName>
                                        </p:attrNameLst>
                                      </p:cBhvr>
                                      <p:tavLst>
                                        <p:tav tm="0">
                                          <p:val>
                                            <p:strVal val="#ppt_y-#ppt_h/2"/>
                                          </p:val>
                                        </p:tav>
                                        <p:tav tm="100000">
                                          <p:val>
                                            <p:strVal val="#ppt_y"/>
                                          </p:val>
                                        </p:tav>
                                      </p:tavLst>
                                    </p:anim>
                                    <p:anim calcmode="lin" valueType="num">
                                      <p:cBhvr>
                                        <p:cTn id="28" dur="250" fill="hold"/>
                                        <p:tgtEl>
                                          <p:spTgt spid="59"/>
                                        </p:tgtEl>
                                        <p:attrNameLst>
                                          <p:attrName>ppt_w</p:attrName>
                                        </p:attrNameLst>
                                      </p:cBhvr>
                                      <p:tavLst>
                                        <p:tav tm="0">
                                          <p:val>
                                            <p:strVal val="#ppt_w"/>
                                          </p:val>
                                        </p:tav>
                                        <p:tav tm="100000">
                                          <p:val>
                                            <p:strVal val="#ppt_w"/>
                                          </p:val>
                                        </p:tav>
                                      </p:tavLst>
                                    </p:anim>
                                    <p:anim calcmode="lin" valueType="num">
                                      <p:cBhvr>
                                        <p:cTn id="29" dur="250" fill="hold"/>
                                        <p:tgtEl>
                                          <p:spTgt spid="59"/>
                                        </p:tgtEl>
                                        <p:attrNameLst>
                                          <p:attrName>ppt_h</p:attrName>
                                        </p:attrNameLst>
                                      </p:cBhvr>
                                      <p:tavLst>
                                        <p:tav tm="0">
                                          <p:val>
                                            <p:fltVal val="0"/>
                                          </p:val>
                                        </p:tav>
                                        <p:tav tm="100000">
                                          <p:val>
                                            <p:strVal val="#ppt_h"/>
                                          </p:val>
                                        </p:tav>
                                      </p:tavLst>
                                    </p:anim>
                                  </p:childTnLst>
                                </p:cTn>
                              </p:par>
                            </p:childTnLst>
                          </p:cTn>
                        </p:par>
                        <p:par>
                          <p:cTn id="30" fill="hold">
                            <p:stCondLst>
                              <p:cond delay="5100"/>
                            </p:stCondLst>
                            <p:childTnLst>
                              <p:par>
                                <p:cTn id="31" presetID="10" presetClass="entr" presetSubtype="0" fill="hold" grpId="0" nodeType="afterEffect">
                                  <p:childTnLst>
                                    <p:set>
                                      <p:cBhvr>
                                        <p:cTn id="32" dur="1" fill="hold">
                                          <p:stCondLst>
                                            <p:cond delay="0"/>
                                          </p:stCondLst>
                                        </p:cTn>
                                        <p:tgtEl>
                                          <p:spTgt spid="58"/>
                                        </p:tgtEl>
                                        <p:attrNameLst>
                                          <p:attrName>style.visibility</p:attrName>
                                        </p:attrNameLst>
                                      </p:cBhvr>
                                      <p:to>
                                        <p:strVal val="visible"/>
                                      </p:to>
                                    </p:set>
                                    <p:animEffect transition="in" filter="fade">
                                      <p:cBhvr>
                                        <p:cTn id="33" dur="1000"/>
                                        <p:tgtEl>
                                          <p:spTgt spid="58"/>
                                        </p:tgtEl>
                                      </p:cBhvr>
                                    </p:animEffect>
                                  </p:childTnLst>
                                </p:cTn>
                              </p:par>
                            </p:childTnLst>
                          </p:cTn>
                        </p:par>
                        <p:par>
                          <p:cTn id="34" fill="hold">
                            <p:stCondLst>
                              <p:cond delay="6100"/>
                            </p:stCondLst>
                            <p:childTnLst>
                              <p:par>
                                <p:cTn id="35" presetID="14" presetClass="entr" presetSubtype="10" fill="hold" grpId="0" nodeType="afterEffect">
                                  <p:childTnLst>
                                    <p:set>
                                      <p:cBhvr>
                                        <p:cTn id="36" dur="1" fill="hold">
                                          <p:stCondLst>
                                            <p:cond delay="0"/>
                                          </p:stCondLst>
                                        </p:cTn>
                                        <p:tgtEl>
                                          <p:spTgt spid="63"/>
                                        </p:tgtEl>
                                        <p:attrNameLst>
                                          <p:attrName>style.visibility</p:attrName>
                                        </p:attrNameLst>
                                      </p:cBhvr>
                                      <p:to>
                                        <p:strVal val="visible"/>
                                      </p:to>
                                    </p:set>
                                    <p:animEffect transition="in" filter="randombar(horizontal)">
                                      <p:cBhvr>
                                        <p:cTn id="37" dur="1500"/>
                                        <p:tgtEl>
                                          <p:spTgt spid="63"/>
                                        </p:tgtEl>
                                      </p:cBhvr>
                                    </p:animEffect>
                                  </p:childTnLst>
                                </p:cTn>
                              </p:par>
                            </p:childTnLst>
                          </p:cTn>
                        </p:par>
                        <p:par>
                          <p:cTn id="38" fill="hold">
                            <p:stCondLst>
                              <p:cond delay="7600"/>
                            </p:stCondLst>
                            <p:childTnLst>
                              <p:par>
                                <p:cTn id="39" presetID="17" presetClass="entr" presetSubtype="1" fill="hold" grpId="0" nodeType="afterEffect">
                                  <p:iterate type="lt">
                                    <p:tmPct val="40000"/>
                                  </p:iterate>
                                  <p:childTnLst>
                                    <p:set>
                                      <p:cBhvr>
                                        <p:cTn id="40" dur="1" fill="hold">
                                          <p:stCondLst>
                                            <p:cond delay="0"/>
                                          </p:stCondLst>
                                        </p:cTn>
                                        <p:tgtEl>
                                          <p:spTgt spid="62"/>
                                        </p:tgtEl>
                                        <p:attrNameLst>
                                          <p:attrName>style.visibility</p:attrName>
                                        </p:attrNameLst>
                                      </p:cBhvr>
                                      <p:to>
                                        <p:strVal val="visible"/>
                                      </p:to>
                                    </p:set>
                                    <p:anim calcmode="lin" valueType="num">
                                      <p:cBhvr>
                                        <p:cTn id="41" dur="250" fill="hold"/>
                                        <p:tgtEl>
                                          <p:spTgt spid="62"/>
                                        </p:tgtEl>
                                        <p:attrNameLst>
                                          <p:attrName>ppt_x</p:attrName>
                                        </p:attrNameLst>
                                      </p:cBhvr>
                                      <p:tavLst>
                                        <p:tav tm="0">
                                          <p:val>
                                            <p:strVal val="#ppt_x"/>
                                          </p:val>
                                        </p:tav>
                                        <p:tav tm="100000">
                                          <p:val>
                                            <p:strVal val="#ppt_x"/>
                                          </p:val>
                                        </p:tav>
                                      </p:tavLst>
                                    </p:anim>
                                    <p:anim calcmode="lin" valueType="num">
                                      <p:cBhvr>
                                        <p:cTn id="42" dur="250" fill="hold"/>
                                        <p:tgtEl>
                                          <p:spTgt spid="62"/>
                                        </p:tgtEl>
                                        <p:attrNameLst>
                                          <p:attrName>ppt_y</p:attrName>
                                        </p:attrNameLst>
                                      </p:cBhvr>
                                      <p:tavLst>
                                        <p:tav tm="0">
                                          <p:val>
                                            <p:strVal val="#ppt_y-#ppt_h/2"/>
                                          </p:val>
                                        </p:tav>
                                        <p:tav tm="100000">
                                          <p:val>
                                            <p:strVal val="#ppt_y"/>
                                          </p:val>
                                        </p:tav>
                                      </p:tavLst>
                                    </p:anim>
                                    <p:anim calcmode="lin" valueType="num">
                                      <p:cBhvr>
                                        <p:cTn id="43" dur="250" fill="hold"/>
                                        <p:tgtEl>
                                          <p:spTgt spid="62"/>
                                        </p:tgtEl>
                                        <p:attrNameLst>
                                          <p:attrName>ppt_w</p:attrName>
                                        </p:attrNameLst>
                                      </p:cBhvr>
                                      <p:tavLst>
                                        <p:tav tm="0">
                                          <p:val>
                                            <p:strVal val="#ppt_w"/>
                                          </p:val>
                                        </p:tav>
                                        <p:tav tm="100000">
                                          <p:val>
                                            <p:strVal val="#ppt_w"/>
                                          </p:val>
                                        </p:tav>
                                      </p:tavLst>
                                    </p:anim>
                                    <p:anim calcmode="lin" valueType="num">
                                      <p:cBhvr>
                                        <p:cTn id="44" dur="250" fill="hold"/>
                                        <p:tgtEl>
                                          <p:spTgt spid="62"/>
                                        </p:tgtEl>
                                        <p:attrNameLst>
                                          <p:attrName>ppt_h</p:attrName>
                                        </p:attrNameLst>
                                      </p:cBhvr>
                                      <p:tavLst>
                                        <p:tav tm="0">
                                          <p:val>
                                            <p:fltVal val="0"/>
                                          </p:val>
                                        </p:tav>
                                        <p:tav tm="100000">
                                          <p:val>
                                            <p:strVal val="#ppt_h"/>
                                          </p:val>
                                        </p:tav>
                                      </p:tavLst>
                                    </p:anim>
                                  </p:childTnLst>
                                </p:cTn>
                              </p:par>
                            </p:childTnLst>
                          </p:cTn>
                        </p:par>
                        <p:par>
                          <p:cTn id="45" fill="hold">
                            <p:stCondLst>
                              <p:cond delay="8150"/>
                            </p:stCondLst>
                            <p:childTnLst>
                              <p:par>
                                <p:cTn id="46" presetID="10" presetClass="entr" presetSubtype="0" fill="hold" grpId="0" nodeType="afterEffect">
                                  <p:childTnLst>
                                    <p:set>
                                      <p:cBhvr>
                                        <p:cTn id="47" dur="1" fill="hold">
                                          <p:stCondLst>
                                            <p:cond delay="0"/>
                                          </p:stCondLst>
                                        </p:cTn>
                                        <p:tgtEl>
                                          <p:spTgt spid="61"/>
                                        </p:tgtEl>
                                        <p:attrNameLst>
                                          <p:attrName>style.visibility</p:attrName>
                                        </p:attrNameLst>
                                      </p:cBhvr>
                                      <p:to>
                                        <p:strVal val="visible"/>
                                      </p:to>
                                    </p:set>
                                    <p:animEffect transition="in" filter="fade">
                                      <p:cBhvr>
                                        <p:cTn id="48" dur="1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57" grpId="0" animBg="1"/>
      <p:bldP spid="58" grpId="0"/>
      <p:bldP spid="59" grpId="0"/>
      <p:bldP spid="60" grpId="0" animBg="1"/>
      <p:bldP spid="61" grpId="0"/>
      <p:bldP spid="62" grpId="0"/>
      <p:bldP spid="6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82325" y="357407"/>
            <a:ext cx="4354283" cy="584775"/>
          </a:xfrm>
          <a:prstGeom prst="rect">
            <a:avLst/>
          </a:prstGeom>
          <a:noFill/>
        </p:spPr>
        <p:txBody>
          <a:bodyPr wrap="square" rtlCol="0">
            <a:spAutoFit/>
          </a:bodyPr>
          <a:lstStyle/>
          <a:p>
            <a:r>
              <a:rPr lang="zh-CN" altLang="en-US" sz="3200" b="1" dirty="0">
                <a:solidFill>
                  <a:schemeClr val="tx2"/>
                </a:solidFill>
                <a:latin typeface="+mn-ea"/>
              </a:rPr>
              <a:t>气温</a:t>
            </a:r>
            <a:r>
              <a:rPr lang="en-US" altLang="zh-CN" sz="3200" b="1" dirty="0">
                <a:solidFill>
                  <a:schemeClr val="tx2"/>
                </a:solidFill>
                <a:latin typeface="+mn-ea"/>
              </a:rPr>
              <a:t>+</a:t>
            </a:r>
            <a:r>
              <a:rPr lang="zh-CN" altLang="en-US" sz="3200" b="1" dirty="0">
                <a:solidFill>
                  <a:schemeClr val="tx2"/>
                </a:solidFill>
                <a:latin typeface="+mn-ea"/>
              </a:rPr>
              <a:t>空气 情况</a:t>
            </a:r>
          </a:p>
        </p:txBody>
      </p:sp>
      <p:sp>
        <p:nvSpPr>
          <p:cNvPr id="40" name="Flowchart: Alternate Process 24"/>
          <p:cNvSpPr/>
          <p:nvPr/>
        </p:nvSpPr>
        <p:spPr>
          <a:xfrm rot="16200000">
            <a:off x="248847" y="1949627"/>
            <a:ext cx="4931975" cy="4573873"/>
          </a:xfrm>
          <a:prstGeom prst="roundRect">
            <a:avLst>
              <a:gd name="adj" fmla="val 620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41" name="Group 134"/>
          <p:cNvGrpSpPr>
            <a:grpSpLocks noChangeAspect="1"/>
          </p:cNvGrpSpPr>
          <p:nvPr/>
        </p:nvGrpSpPr>
        <p:grpSpPr>
          <a:xfrm>
            <a:off x="2098438" y="1204595"/>
            <a:ext cx="1147544" cy="1148501"/>
            <a:chOff x="3287425" y="1417883"/>
            <a:chExt cx="648499" cy="649042"/>
          </a:xfrm>
        </p:grpSpPr>
        <p:sp>
          <p:nvSpPr>
            <p:cNvPr id="42" name="Oval 88"/>
            <p:cNvSpPr>
              <a:spLocks noChangeAspect="1"/>
            </p:cNvSpPr>
            <p:nvPr/>
          </p:nvSpPr>
          <p:spPr>
            <a:xfrm>
              <a:off x="3287425" y="1417883"/>
              <a:ext cx="648499" cy="64904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b="1">
                <a:solidFill>
                  <a:schemeClr val="bg1"/>
                </a:solidFill>
                <a:latin typeface="+mj-lt"/>
              </a:endParaRPr>
            </a:p>
          </p:txBody>
        </p:sp>
        <p:sp>
          <p:nvSpPr>
            <p:cNvPr id="43" name="Oval 94"/>
            <p:cNvSpPr>
              <a:spLocks noChangeAspect="1"/>
            </p:cNvSpPr>
            <p:nvPr/>
          </p:nvSpPr>
          <p:spPr>
            <a:xfrm>
              <a:off x="3362252" y="1492773"/>
              <a:ext cx="498845" cy="49926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1"/>
                  </a:solidFill>
                  <a:latin typeface="Agency FB" pitchFamily="34" charset="0"/>
                </a:rPr>
                <a:t>01</a:t>
              </a:r>
            </a:p>
          </p:txBody>
        </p:sp>
      </p:grpSp>
      <p:sp>
        <p:nvSpPr>
          <p:cNvPr id="46" name="Text Placeholder 3"/>
          <p:cNvSpPr txBox="1"/>
          <p:nvPr/>
        </p:nvSpPr>
        <p:spPr>
          <a:xfrm>
            <a:off x="807892" y="2566496"/>
            <a:ext cx="3711192" cy="3961854"/>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lnSpc>
                <a:spcPct val="120000"/>
              </a:lnSpc>
              <a:defRPr/>
            </a:pPr>
            <a:r>
              <a:rPr lang="en-US" altLang="zh-CN" sz="1800" dirty="0">
                <a:solidFill>
                  <a:schemeClr val="bg1"/>
                </a:solidFill>
                <a:latin typeface="+mn-ea"/>
              </a:rPr>
              <a:t>2019 </a:t>
            </a:r>
            <a:r>
              <a:rPr lang="zh-CN" altLang="en-US" sz="1800" dirty="0">
                <a:solidFill>
                  <a:schemeClr val="bg1"/>
                </a:solidFill>
                <a:latin typeface="+mn-ea"/>
              </a:rPr>
              <a:t>年长沙平均气温为 </a:t>
            </a:r>
            <a:r>
              <a:rPr lang="en-US" altLang="zh-CN" sz="1800" dirty="0">
                <a:solidFill>
                  <a:schemeClr val="bg1"/>
                </a:solidFill>
                <a:latin typeface="+mn-ea"/>
              </a:rPr>
              <a:t>18.4℃</a:t>
            </a:r>
            <a:r>
              <a:rPr lang="zh-CN" altLang="en-US" sz="1800" dirty="0">
                <a:solidFill>
                  <a:schemeClr val="bg1"/>
                </a:solidFill>
                <a:latin typeface="+mn-ea"/>
              </a:rPr>
              <a:t>。虽然全年平均气温从数值上看较为适中，但高温与低温差值大，且持续时间较长，潮湿、闷热等非气温因素加剧环境恶劣程度。据统计， 长沙市每年平均湿度在 </a:t>
            </a:r>
            <a:r>
              <a:rPr lang="en-US" altLang="zh-CN" sz="1800" dirty="0">
                <a:solidFill>
                  <a:schemeClr val="bg1"/>
                </a:solidFill>
                <a:latin typeface="+mn-ea"/>
              </a:rPr>
              <a:t>80%</a:t>
            </a:r>
            <a:r>
              <a:rPr lang="zh-CN" altLang="en-US" sz="1800" dirty="0">
                <a:solidFill>
                  <a:schemeClr val="bg1"/>
                </a:solidFill>
                <a:latin typeface="+mn-ea"/>
              </a:rPr>
              <a:t>左右，</a:t>
            </a:r>
            <a:r>
              <a:rPr lang="en-US" altLang="zh-CN" sz="1800" dirty="0">
                <a:solidFill>
                  <a:schemeClr val="bg1"/>
                </a:solidFill>
                <a:latin typeface="+mn-ea"/>
              </a:rPr>
              <a:t>2019 </a:t>
            </a:r>
            <a:r>
              <a:rPr lang="zh-CN" altLang="en-US" sz="1800" dirty="0">
                <a:solidFill>
                  <a:schemeClr val="bg1"/>
                </a:solidFill>
                <a:latin typeface="+mn-ea"/>
              </a:rPr>
              <a:t>年极端最高气温达 </a:t>
            </a:r>
            <a:r>
              <a:rPr lang="en-US" altLang="zh-CN" sz="1800" dirty="0">
                <a:solidFill>
                  <a:schemeClr val="bg1"/>
                </a:solidFill>
                <a:latin typeface="+mn-ea"/>
              </a:rPr>
              <a:t>39.9℃</a:t>
            </a:r>
            <a:r>
              <a:rPr lang="zh-CN" altLang="en-US" sz="1800" dirty="0">
                <a:solidFill>
                  <a:schemeClr val="bg1"/>
                </a:solidFill>
                <a:latin typeface="+mn-ea"/>
              </a:rPr>
              <a:t>，局部地区高 达 </a:t>
            </a:r>
            <a:r>
              <a:rPr lang="en-US" altLang="zh-CN" sz="1800" dirty="0">
                <a:solidFill>
                  <a:schemeClr val="bg1"/>
                </a:solidFill>
                <a:latin typeface="+mn-ea"/>
              </a:rPr>
              <a:t>40℃</a:t>
            </a:r>
            <a:r>
              <a:rPr lang="zh-CN" altLang="en-US" sz="1800" dirty="0">
                <a:solidFill>
                  <a:schemeClr val="bg1"/>
                </a:solidFill>
                <a:latin typeface="+mn-ea"/>
              </a:rPr>
              <a:t>，≥</a:t>
            </a:r>
            <a:r>
              <a:rPr lang="en-US" altLang="zh-CN" sz="1800" dirty="0">
                <a:solidFill>
                  <a:schemeClr val="bg1"/>
                </a:solidFill>
                <a:latin typeface="+mn-ea"/>
              </a:rPr>
              <a:t>35℃</a:t>
            </a:r>
            <a:r>
              <a:rPr lang="zh-CN" altLang="en-US" sz="1800" dirty="0">
                <a:solidFill>
                  <a:schemeClr val="bg1"/>
                </a:solidFill>
                <a:latin typeface="+mn-ea"/>
              </a:rPr>
              <a:t>的高温日数达 </a:t>
            </a:r>
            <a:r>
              <a:rPr lang="en-US" altLang="zh-CN" sz="1800" dirty="0">
                <a:solidFill>
                  <a:schemeClr val="bg1"/>
                </a:solidFill>
                <a:latin typeface="+mn-ea"/>
              </a:rPr>
              <a:t>34 </a:t>
            </a:r>
            <a:r>
              <a:rPr lang="zh-CN" altLang="en-US" sz="1800" dirty="0">
                <a:solidFill>
                  <a:schemeClr val="bg1"/>
                </a:solidFill>
                <a:latin typeface="+mn-ea"/>
              </a:rPr>
              <a:t>天，最长连续高温期为 </a:t>
            </a:r>
            <a:r>
              <a:rPr lang="en-US" altLang="zh-CN" sz="1800" dirty="0">
                <a:solidFill>
                  <a:schemeClr val="bg1"/>
                </a:solidFill>
                <a:latin typeface="+mn-ea"/>
              </a:rPr>
              <a:t>12 </a:t>
            </a:r>
            <a:r>
              <a:rPr lang="zh-CN" altLang="en-US" sz="1800" dirty="0">
                <a:solidFill>
                  <a:schemeClr val="bg1"/>
                </a:solidFill>
                <a:latin typeface="+mn-ea"/>
              </a:rPr>
              <a:t>天，比历年的 </a:t>
            </a:r>
            <a:r>
              <a:rPr lang="en-US" altLang="zh-CN" sz="1800" dirty="0">
                <a:solidFill>
                  <a:schemeClr val="bg1"/>
                </a:solidFill>
                <a:latin typeface="+mn-ea"/>
              </a:rPr>
              <a:t>21 </a:t>
            </a:r>
            <a:r>
              <a:rPr lang="zh-CN" altLang="en-US" sz="1800" dirty="0">
                <a:solidFill>
                  <a:schemeClr val="bg1"/>
                </a:solidFill>
                <a:latin typeface="+mn-ea"/>
              </a:rPr>
              <a:t>天 偏多，且预计未来几年夏季气温还将持续走高；而极端最低气温为</a:t>
            </a:r>
            <a:r>
              <a:rPr lang="en-US" altLang="zh-CN" sz="1800" dirty="0">
                <a:solidFill>
                  <a:schemeClr val="bg1"/>
                </a:solidFill>
                <a:latin typeface="+mn-ea"/>
              </a:rPr>
              <a:t>-2.4℃</a:t>
            </a:r>
            <a:r>
              <a:rPr lang="zh-CN" altLang="en-US" sz="1800" dirty="0">
                <a:solidFill>
                  <a:schemeClr val="bg1"/>
                </a:solidFill>
                <a:latin typeface="+mn-ea"/>
              </a:rPr>
              <a:t>。</a:t>
            </a:r>
          </a:p>
        </p:txBody>
      </p:sp>
      <p:sp>
        <p:nvSpPr>
          <p:cNvPr id="62" name="Flowchart: Alternate Process 24"/>
          <p:cNvSpPr/>
          <p:nvPr/>
        </p:nvSpPr>
        <p:spPr>
          <a:xfrm rot="16200000">
            <a:off x="6128523" y="1859189"/>
            <a:ext cx="4689704" cy="4754750"/>
          </a:xfrm>
          <a:prstGeom prst="roundRect">
            <a:avLst>
              <a:gd name="adj" fmla="val 620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63" name="Group 134"/>
          <p:cNvGrpSpPr>
            <a:grpSpLocks noChangeAspect="1"/>
          </p:cNvGrpSpPr>
          <p:nvPr/>
        </p:nvGrpSpPr>
        <p:grpSpPr>
          <a:xfrm>
            <a:off x="7996314" y="1204594"/>
            <a:ext cx="1147544" cy="1148501"/>
            <a:chOff x="3287425" y="1417883"/>
            <a:chExt cx="648499" cy="649042"/>
          </a:xfrm>
        </p:grpSpPr>
        <p:sp>
          <p:nvSpPr>
            <p:cNvPr id="64" name="Oval 88"/>
            <p:cNvSpPr>
              <a:spLocks noChangeAspect="1"/>
            </p:cNvSpPr>
            <p:nvPr/>
          </p:nvSpPr>
          <p:spPr>
            <a:xfrm>
              <a:off x="3287425" y="1417883"/>
              <a:ext cx="648499" cy="64904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b="1">
                <a:solidFill>
                  <a:schemeClr val="bg1"/>
                </a:solidFill>
                <a:latin typeface="+mj-lt"/>
              </a:endParaRPr>
            </a:p>
          </p:txBody>
        </p:sp>
        <p:sp>
          <p:nvSpPr>
            <p:cNvPr id="65" name="Oval 94"/>
            <p:cNvSpPr>
              <a:spLocks noChangeAspect="1"/>
            </p:cNvSpPr>
            <p:nvPr/>
          </p:nvSpPr>
          <p:spPr>
            <a:xfrm>
              <a:off x="3362252" y="1492773"/>
              <a:ext cx="498845" cy="499263"/>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Agency FB" pitchFamily="34" charset="0"/>
                </a:rPr>
                <a:t>0</a:t>
              </a:r>
              <a:r>
                <a:rPr lang="en-US" altLang="zh-CN" sz="2800" dirty="0">
                  <a:solidFill>
                    <a:schemeClr val="bg1"/>
                  </a:solidFill>
                  <a:latin typeface="Agency FB" pitchFamily="34" charset="0"/>
                </a:rPr>
                <a:t>2</a:t>
              </a:r>
              <a:endParaRPr lang="en-US" sz="2800" dirty="0">
                <a:solidFill>
                  <a:schemeClr val="bg1"/>
                </a:solidFill>
                <a:latin typeface="Agency FB" pitchFamily="34" charset="0"/>
              </a:endParaRPr>
            </a:p>
          </p:txBody>
        </p:sp>
      </p:grpSp>
      <p:sp>
        <p:nvSpPr>
          <p:cNvPr id="67" name="Text Placeholder 3"/>
          <p:cNvSpPr txBox="1"/>
          <p:nvPr/>
        </p:nvSpPr>
        <p:spPr>
          <a:xfrm>
            <a:off x="6512385" y="2775173"/>
            <a:ext cx="3921980" cy="2632259"/>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lnSpc>
                <a:spcPct val="120000"/>
              </a:lnSpc>
              <a:defRPr/>
            </a:pPr>
            <a:r>
              <a:rPr lang="en-US" altLang="zh-CN" sz="1800" dirty="0">
                <a:solidFill>
                  <a:schemeClr val="bg1"/>
                </a:solidFill>
                <a:latin typeface="+mn-ea"/>
              </a:rPr>
              <a:t>2019</a:t>
            </a:r>
            <a:r>
              <a:rPr lang="zh-CN" altLang="en-US" sz="1800" dirty="0">
                <a:solidFill>
                  <a:schemeClr val="bg1"/>
                </a:solidFill>
                <a:latin typeface="+mn-ea"/>
              </a:rPr>
              <a:t>年 ，长沙市城区平均每月空气质量状况为优仅 </a:t>
            </a:r>
            <a:r>
              <a:rPr lang="en-US" altLang="zh-CN" sz="1800" dirty="0">
                <a:solidFill>
                  <a:schemeClr val="bg1"/>
                </a:solidFill>
                <a:latin typeface="+mn-ea"/>
              </a:rPr>
              <a:t>4 </a:t>
            </a:r>
            <a:r>
              <a:rPr lang="zh-CN" altLang="en-US" sz="1800" dirty="0">
                <a:solidFill>
                  <a:schemeClr val="bg1"/>
                </a:solidFill>
                <a:latin typeface="+mn-ea"/>
              </a:rPr>
              <a:t>天、良 </a:t>
            </a:r>
            <a:r>
              <a:rPr lang="en-US" altLang="zh-CN" sz="1800" dirty="0">
                <a:solidFill>
                  <a:schemeClr val="bg1"/>
                </a:solidFill>
                <a:latin typeface="+mn-ea"/>
              </a:rPr>
              <a:t>12 </a:t>
            </a:r>
            <a:r>
              <a:rPr lang="zh-CN" altLang="en-US" sz="1800" dirty="0">
                <a:solidFill>
                  <a:schemeClr val="bg1"/>
                </a:solidFill>
                <a:latin typeface="+mn-ea"/>
              </a:rPr>
              <a:t>天、轻度污染 </a:t>
            </a:r>
            <a:r>
              <a:rPr lang="en-US" altLang="zh-CN" sz="1800" dirty="0">
                <a:solidFill>
                  <a:schemeClr val="bg1"/>
                </a:solidFill>
                <a:latin typeface="+mn-ea"/>
              </a:rPr>
              <a:t>10 </a:t>
            </a:r>
            <a:r>
              <a:rPr lang="zh-CN" altLang="en-US" sz="1800" dirty="0">
                <a:solidFill>
                  <a:schemeClr val="bg1"/>
                </a:solidFill>
                <a:latin typeface="+mn-ea"/>
              </a:rPr>
              <a:t>天、中度污染 </a:t>
            </a:r>
            <a:r>
              <a:rPr lang="en-US" altLang="zh-CN" sz="1800" dirty="0">
                <a:solidFill>
                  <a:schemeClr val="bg1"/>
                </a:solidFill>
                <a:latin typeface="+mn-ea"/>
              </a:rPr>
              <a:t>3 </a:t>
            </a:r>
            <a:r>
              <a:rPr lang="zh-CN" altLang="en-US" sz="1800" dirty="0">
                <a:solidFill>
                  <a:schemeClr val="bg1"/>
                </a:solidFill>
                <a:latin typeface="+mn-ea"/>
              </a:rPr>
              <a:t>天、重度污染 </a:t>
            </a:r>
            <a:r>
              <a:rPr lang="en-US" altLang="zh-CN" sz="1800" dirty="0">
                <a:solidFill>
                  <a:schemeClr val="bg1"/>
                </a:solidFill>
                <a:latin typeface="+mn-ea"/>
              </a:rPr>
              <a:t>2 </a:t>
            </a:r>
            <a:r>
              <a:rPr lang="zh-CN" altLang="en-US" sz="1800" dirty="0">
                <a:solidFill>
                  <a:schemeClr val="bg1"/>
                </a:solidFill>
                <a:latin typeface="+mn-ea"/>
              </a:rPr>
              <a:t>天，空气质量优良率为 </a:t>
            </a:r>
            <a:r>
              <a:rPr lang="en-US" altLang="zh-CN" sz="1800" dirty="0">
                <a:solidFill>
                  <a:schemeClr val="bg1"/>
                </a:solidFill>
                <a:latin typeface="+mn-ea"/>
              </a:rPr>
              <a:t>51.6%</a:t>
            </a:r>
            <a:r>
              <a:rPr lang="zh-CN" altLang="en-US" sz="1800" dirty="0">
                <a:solidFill>
                  <a:schemeClr val="bg1"/>
                </a:solidFill>
                <a:latin typeface="+mn-ea"/>
              </a:rPr>
              <a:t>，分 别较上月和上年同期提高 </a:t>
            </a:r>
            <a:r>
              <a:rPr lang="en-US" altLang="zh-CN" sz="1800" dirty="0">
                <a:solidFill>
                  <a:schemeClr val="bg1"/>
                </a:solidFill>
                <a:latin typeface="+mn-ea"/>
              </a:rPr>
              <a:t>19.3</a:t>
            </a:r>
            <a:r>
              <a:rPr lang="zh-CN" altLang="en-US" sz="1800" dirty="0">
                <a:solidFill>
                  <a:schemeClr val="bg1"/>
                </a:solidFill>
                <a:latin typeface="+mn-ea"/>
              </a:rPr>
              <a:t>、</a:t>
            </a:r>
            <a:r>
              <a:rPr lang="en-US" altLang="zh-CN" sz="1800" dirty="0">
                <a:solidFill>
                  <a:schemeClr val="bg1"/>
                </a:solidFill>
                <a:latin typeface="+mn-ea"/>
              </a:rPr>
              <a:t>12.9 </a:t>
            </a:r>
            <a:r>
              <a:rPr lang="zh-CN" altLang="en-US" sz="1800" dirty="0">
                <a:solidFill>
                  <a:schemeClr val="bg1"/>
                </a:solidFill>
                <a:latin typeface="+mn-ea"/>
              </a:rPr>
              <a:t>个百分点。首要污染物为 </a:t>
            </a:r>
            <a:r>
              <a:rPr lang="en-US" altLang="zh-CN" sz="1800" dirty="0">
                <a:solidFill>
                  <a:schemeClr val="bg1"/>
                </a:solidFill>
                <a:latin typeface="+mn-ea"/>
              </a:rPr>
              <a:t>PM2.5</a:t>
            </a:r>
            <a:r>
              <a:rPr lang="zh-CN" altLang="en-US" sz="1800" dirty="0">
                <a:solidFill>
                  <a:schemeClr val="bg1"/>
                </a:solidFill>
                <a:latin typeface="+mn-ea"/>
              </a:rPr>
              <a:t>、</a:t>
            </a:r>
            <a:r>
              <a:rPr lang="en-US" altLang="zh-CN" sz="1800" dirty="0">
                <a:solidFill>
                  <a:schemeClr val="bg1"/>
                </a:solidFill>
                <a:latin typeface="+mn-ea"/>
              </a:rPr>
              <a:t>NO2 </a:t>
            </a:r>
            <a:r>
              <a:rPr lang="zh-CN" altLang="en-US" sz="1800" dirty="0">
                <a:solidFill>
                  <a:schemeClr val="bg1"/>
                </a:solidFill>
                <a:latin typeface="+mn-ea"/>
              </a:rPr>
              <a:t>分别有 </a:t>
            </a:r>
            <a:r>
              <a:rPr lang="en-US" altLang="zh-CN" sz="1800" dirty="0">
                <a:solidFill>
                  <a:schemeClr val="bg1"/>
                </a:solidFill>
                <a:latin typeface="+mn-ea"/>
              </a:rPr>
              <a:t>25 </a:t>
            </a:r>
            <a:r>
              <a:rPr lang="zh-CN" altLang="en-US" sz="1800" dirty="0">
                <a:solidFill>
                  <a:schemeClr val="bg1"/>
                </a:solidFill>
                <a:latin typeface="+mn-ea"/>
              </a:rPr>
              <a:t>天、</a:t>
            </a:r>
            <a:r>
              <a:rPr lang="en-US" altLang="zh-CN" sz="1800" dirty="0">
                <a:solidFill>
                  <a:schemeClr val="bg1"/>
                </a:solidFill>
                <a:latin typeface="+mn-ea"/>
              </a:rPr>
              <a:t>3 </a:t>
            </a:r>
            <a:r>
              <a:rPr lang="zh-CN" altLang="en-US" sz="1800" dirty="0">
                <a:solidFill>
                  <a:schemeClr val="bg1"/>
                </a:solidFill>
                <a:latin typeface="+mn-ea"/>
              </a:rPr>
              <a:t>天，这些物质也是危害人体健康的主要成分。</a:t>
            </a:r>
          </a:p>
        </p:txBody>
      </p:sp>
    </p:spTree>
    <p:extLst>
      <p:ext uri="{BB962C8B-B14F-4D97-AF65-F5344CB8AC3E}">
        <p14:creationId xmlns:p14="http://schemas.microsoft.com/office/powerpoint/2010/main" val="3416361224"/>
      </p:ext>
    </p:extLst>
  </p:cSld>
  <p:clrMapOvr>
    <a:masterClrMapping/>
  </p:clrMapOvr>
  <mc:AlternateContent xmlns:mc="http://schemas.openxmlformats.org/markup-compatibility/2006" xmlns:p14="http://schemas.microsoft.com/office/powerpoint/2010/main">
    <mc:Choice Requires="p14">
      <p:transition spd="slow" p14:dur="1600" advTm="3000">
        <p14:prism isInverted="1"/>
      </p:transition>
    </mc:Choice>
    <mc:Fallback xmlns:p15="http://schemas.microsoft.com/office/powerpoint/2012/main" xmlns="">
      <p:transition spd="slow" advTm="3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2" presetClass="entr" presetSubtype="4" accel="50000" decel="50000" fill="hold" grpId="0" nodeType="afterEffect">
                                  <p:childTnLst>
                                    <p:set>
                                      <p:cBhvr>
                                        <p:cTn id="7" dur="1" fill="hold">
                                          <p:stCondLst>
                                            <p:cond delay="0"/>
                                          </p:stCondLst>
                                        </p:cTn>
                                        <p:tgtEl>
                                          <p:spTgt spid="40"/>
                                        </p:tgtEl>
                                        <p:attrNameLst>
                                          <p:attrName>style.visibility</p:attrName>
                                        </p:attrNameLst>
                                      </p:cBhvr>
                                      <p:to>
                                        <p:strVal val="visible"/>
                                      </p:to>
                                    </p:set>
                                    <p:anim calcmode="lin" valueType="num">
                                      <p:cBhvr additive="base">
                                        <p:cTn id="8" dur="500" fill="hold"/>
                                        <p:tgtEl>
                                          <p:spTgt spid="40"/>
                                        </p:tgtEl>
                                        <p:attrNameLst>
                                          <p:attrName>ppt_x</p:attrName>
                                        </p:attrNameLst>
                                      </p:cBhvr>
                                      <p:tavLst>
                                        <p:tav tm="0">
                                          <p:val>
                                            <p:strVal val="#ppt_x"/>
                                          </p:val>
                                        </p:tav>
                                        <p:tav tm="100000">
                                          <p:val>
                                            <p:strVal val="#ppt_x"/>
                                          </p:val>
                                        </p:tav>
                                      </p:tavLst>
                                    </p:anim>
                                    <p:anim calcmode="lin" valueType="num">
                                      <p:cBhvr additive="base">
                                        <p:cTn id="9" dur="500" fill="hold"/>
                                        <p:tgtEl>
                                          <p:spTgt spid="40"/>
                                        </p:tgtEl>
                                        <p:attrNameLst>
                                          <p:attrName>ppt_y</p:attrName>
                                        </p:attrNameLst>
                                      </p:cBhvr>
                                      <p:tavLst>
                                        <p:tav tm="0">
                                          <p:val>
                                            <p:strVal val="1+#ppt_h/2"/>
                                          </p:val>
                                        </p:tav>
                                        <p:tav tm="100000">
                                          <p:val>
                                            <p:strVal val="#ppt_y"/>
                                          </p:val>
                                        </p:tav>
                                      </p:tavLst>
                                    </p:anim>
                                  </p:childTnLst>
                                </p:cTn>
                              </p:par>
                              <p:par>
                                <p:cTn id="10" presetID="53" presetClass="entr" presetSubtype="0" fill="hold" nodeType="withEffect">
                                  <p:childTnLst>
                                    <p:set>
                                      <p:cBhvr>
                                        <p:cTn id="11" dur="1" fill="hold">
                                          <p:stCondLst>
                                            <p:cond delay="0"/>
                                          </p:stCondLst>
                                        </p:cTn>
                                        <p:tgtEl>
                                          <p:spTgt spid="41"/>
                                        </p:tgtEl>
                                        <p:attrNameLst>
                                          <p:attrName>style.visibility</p:attrName>
                                        </p:attrNameLst>
                                      </p:cBhvr>
                                      <p:to>
                                        <p:strVal val="visible"/>
                                      </p:to>
                                    </p:set>
                                    <p:anim calcmode="lin" valueType="num">
                                      <p:cBhvr>
                                        <p:cTn id="12" dur="500" fill="hold"/>
                                        <p:tgtEl>
                                          <p:spTgt spid="41"/>
                                        </p:tgtEl>
                                        <p:attrNameLst>
                                          <p:attrName>ppt_w</p:attrName>
                                        </p:attrNameLst>
                                      </p:cBhvr>
                                      <p:tavLst>
                                        <p:tav tm="0">
                                          <p:val>
                                            <p:fltVal val="0"/>
                                          </p:val>
                                        </p:tav>
                                        <p:tav tm="100000">
                                          <p:val>
                                            <p:strVal val="#ppt_w"/>
                                          </p:val>
                                        </p:tav>
                                      </p:tavLst>
                                    </p:anim>
                                    <p:anim calcmode="lin" valueType="num">
                                      <p:cBhvr>
                                        <p:cTn id="13" dur="500" fill="hold"/>
                                        <p:tgtEl>
                                          <p:spTgt spid="41"/>
                                        </p:tgtEl>
                                        <p:attrNameLst>
                                          <p:attrName>ppt_h</p:attrName>
                                        </p:attrNameLst>
                                      </p:cBhvr>
                                      <p:tavLst>
                                        <p:tav tm="0">
                                          <p:val>
                                            <p:fltVal val="0"/>
                                          </p:val>
                                        </p:tav>
                                        <p:tav tm="100000">
                                          <p:val>
                                            <p:strVal val="#ppt_h"/>
                                          </p:val>
                                        </p:tav>
                                      </p:tavLst>
                                    </p:anim>
                                    <p:animEffect transition="in" filter="fade">
                                      <p:cBhvr>
                                        <p:cTn id="14" dur="500"/>
                                        <p:tgtEl>
                                          <p:spTgt spid="41"/>
                                        </p:tgtEl>
                                      </p:cBhvr>
                                    </p:animEffect>
                                  </p:childTnLst>
                                </p:cTn>
                              </p:par>
                            </p:childTnLst>
                          </p:cTn>
                        </p:par>
                        <p:par>
                          <p:cTn id="15" fill="hold" nodeType="withGroup">
                            <p:stCondLst>
                              <p:cond delay="500"/>
                            </p:stCondLst>
                            <p:childTnLst>
                              <p:par>
                                <p:cTn id="16" presetID="2" presetClass="entr" presetSubtype="4" accel="50000" decel="50000" fill="hold" grpId="0" nodeType="afterEffect">
                                  <p:childTnLst>
                                    <p:set>
                                      <p:cBhvr>
                                        <p:cTn id="17" dur="1" fill="hold">
                                          <p:stCondLst>
                                            <p:cond delay="0"/>
                                          </p:stCondLst>
                                        </p:cTn>
                                        <p:tgtEl>
                                          <p:spTgt spid="62"/>
                                        </p:tgtEl>
                                        <p:attrNameLst>
                                          <p:attrName>style.visibility</p:attrName>
                                        </p:attrNameLst>
                                      </p:cBhvr>
                                      <p:to>
                                        <p:strVal val="visible"/>
                                      </p:to>
                                    </p:set>
                                    <p:anim calcmode="lin" valueType="num">
                                      <p:cBhvr additive="base">
                                        <p:cTn id="18" dur="500" fill="hold"/>
                                        <p:tgtEl>
                                          <p:spTgt spid="62"/>
                                        </p:tgtEl>
                                        <p:attrNameLst>
                                          <p:attrName>ppt_x</p:attrName>
                                        </p:attrNameLst>
                                      </p:cBhvr>
                                      <p:tavLst>
                                        <p:tav tm="0">
                                          <p:val>
                                            <p:strVal val="#ppt_x"/>
                                          </p:val>
                                        </p:tav>
                                        <p:tav tm="100000">
                                          <p:val>
                                            <p:strVal val="#ppt_x"/>
                                          </p:val>
                                        </p:tav>
                                      </p:tavLst>
                                    </p:anim>
                                    <p:anim calcmode="lin" valueType="num">
                                      <p:cBhvr additive="base">
                                        <p:cTn id="19" dur="500" fill="hold"/>
                                        <p:tgtEl>
                                          <p:spTgt spid="62"/>
                                        </p:tgtEl>
                                        <p:attrNameLst>
                                          <p:attrName>ppt_y</p:attrName>
                                        </p:attrNameLst>
                                      </p:cBhvr>
                                      <p:tavLst>
                                        <p:tav tm="0">
                                          <p:val>
                                            <p:strVal val="1+#ppt_h/2"/>
                                          </p:val>
                                        </p:tav>
                                        <p:tav tm="100000">
                                          <p:val>
                                            <p:strVal val="#ppt_y"/>
                                          </p:val>
                                        </p:tav>
                                      </p:tavLst>
                                    </p:anim>
                                  </p:childTnLst>
                                </p:cTn>
                              </p:par>
                              <p:par>
                                <p:cTn id="20" presetID="53" presetClass="entr" presetSubtype="0" fill="hold" nodeType="withEffect">
                                  <p:childTnLst>
                                    <p:set>
                                      <p:cBhvr>
                                        <p:cTn id="21" dur="1" fill="hold">
                                          <p:stCondLst>
                                            <p:cond delay="0"/>
                                          </p:stCondLst>
                                        </p:cTn>
                                        <p:tgtEl>
                                          <p:spTgt spid="63"/>
                                        </p:tgtEl>
                                        <p:attrNameLst>
                                          <p:attrName>style.visibility</p:attrName>
                                        </p:attrNameLst>
                                      </p:cBhvr>
                                      <p:to>
                                        <p:strVal val="visible"/>
                                      </p:to>
                                    </p:set>
                                    <p:anim calcmode="lin" valueType="num">
                                      <p:cBhvr>
                                        <p:cTn id="22" dur="500" fill="hold"/>
                                        <p:tgtEl>
                                          <p:spTgt spid="63"/>
                                        </p:tgtEl>
                                        <p:attrNameLst>
                                          <p:attrName>ppt_w</p:attrName>
                                        </p:attrNameLst>
                                      </p:cBhvr>
                                      <p:tavLst>
                                        <p:tav tm="0">
                                          <p:val>
                                            <p:fltVal val="0"/>
                                          </p:val>
                                        </p:tav>
                                        <p:tav tm="100000">
                                          <p:val>
                                            <p:strVal val="#ppt_w"/>
                                          </p:val>
                                        </p:tav>
                                      </p:tavLst>
                                    </p:anim>
                                    <p:anim calcmode="lin" valueType="num">
                                      <p:cBhvr>
                                        <p:cTn id="23" dur="500" fill="hold"/>
                                        <p:tgtEl>
                                          <p:spTgt spid="63"/>
                                        </p:tgtEl>
                                        <p:attrNameLst>
                                          <p:attrName>ppt_h</p:attrName>
                                        </p:attrNameLst>
                                      </p:cBhvr>
                                      <p:tavLst>
                                        <p:tav tm="0">
                                          <p:val>
                                            <p:fltVal val="0"/>
                                          </p:val>
                                        </p:tav>
                                        <p:tav tm="100000">
                                          <p:val>
                                            <p:strVal val="#ppt_h"/>
                                          </p:val>
                                        </p:tav>
                                      </p:tavLst>
                                    </p:anim>
                                    <p:animEffect transition="in" filter="fade">
                                      <p:cBhvr>
                                        <p:cTn id="24"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6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82949" y="530837"/>
            <a:ext cx="4250189" cy="584775"/>
          </a:xfrm>
          <a:prstGeom prst="rect">
            <a:avLst/>
          </a:prstGeom>
          <a:noFill/>
        </p:spPr>
        <p:txBody>
          <a:bodyPr wrap="square" rtlCol="0">
            <a:spAutoFit/>
          </a:bodyPr>
          <a:lstStyle/>
          <a:p>
            <a:r>
              <a:rPr lang="zh-CN" altLang="en-US" sz="3200" dirty="0">
                <a:solidFill>
                  <a:schemeClr val="tx2"/>
                </a:solidFill>
                <a:latin typeface="+mn-ea"/>
              </a:rPr>
              <a:t>全市车辆数据</a:t>
            </a:r>
          </a:p>
        </p:txBody>
      </p:sp>
      <p:grpSp>
        <p:nvGrpSpPr>
          <p:cNvPr id="29" name="组合 28">
            <a:extLst>
              <a:ext uri="{FF2B5EF4-FFF2-40B4-BE49-F238E27FC236}">
                <a16:creationId xmlns:a16="http://schemas.microsoft.com/office/drawing/2014/main" id="{50958364-371A-4512-9F5B-3EC3FF873A52}"/>
              </a:ext>
            </a:extLst>
          </p:cNvPr>
          <p:cNvGrpSpPr/>
          <p:nvPr/>
        </p:nvGrpSpPr>
        <p:grpSpPr>
          <a:xfrm>
            <a:off x="1286964" y="1600199"/>
            <a:ext cx="9726028" cy="4937761"/>
            <a:chOff x="5054034" y="3265153"/>
            <a:chExt cx="1854037" cy="2533416"/>
          </a:xfrm>
        </p:grpSpPr>
        <p:sp>
          <p:nvSpPr>
            <p:cNvPr id="30" name="Rectangle 9">
              <a:extLst>
                <a:ext uri="{FF2B5EF4-FFF2-40B4-BE49-F238E27FC236}">
                  <a16:creationId xmlns:a16="http://schemas.microsoft.com/office/drawing/2014/main" id="{54179667-4953-4679-B516-BDA363A9FDBA}"/>
                </a:ext>
              </a:extLst>
            </p:cNvPr>
            <p:cNvSpPr/>
            <p:nvPr/>
          </p:nvSpPr>
          <p:spPr>
            <a:xfrm>
              <a:off x="5054034" y="3265153"/>
              <a:ext cx="1854037" cy="25334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7">
                <a:solidFill>
                  <a:schemeClr val="bg1">
                    <a:lumMod val="65000"/>
                  </a:schemeClr>
                </a:solidFill>
                <a:latin typeface="Arial" panose="020B0604020202020204" pitchFamily="34" charset="0"/>
                <a:sym typeface="Arial" panose="020B0604020202020204" pitchFamily="34" charset="0"/>
              </a:endParaRPr>
            </a:p>
          </p:txBody>
        </p:sp>
        <p:sp>
          <p:nvSpPr>
            <p:cNvPr id="31" name="Content Placeholder 2">
              <a:extLst>
                <a:ext uri="{FF2B5EF4-FFF2-40B4-BE49-F238E27FC236}">
                  <a16:creationId xmlns:a16="http://schemas.microsoft.com/office/drawing/2014/main" id="{D25DDB48-BFE2-42AB-A512-8A4610D10C5C}"/>
                </a:ext>
              </a:extLst>
            </p:cNvPr>
            <p:cNvSpPr txBox="1"/>
            <p:nvPr/>
          </p:nvSpPr>
          <p:spPr>
            <a:xfrm>
              <a:off x="5076330" y="3559763"/>
              <a:ext cx="1831741" cy="1581995"/>
            </a:xfrm>
            <a:prstGeom prst="rect">
              <a:avLst/>
            </a:prstGeom>
          </p:spPr>
          <p:txBody>
            <a:bodyPr vert="horz" lIns="91435" tIns="45718" rIns="91435" bIns="45718"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defRPr/>
              </a:pPr>
              <a:r>
                <a:rPr lang="en-US" altLang="zh-CN" sz="2400" b="0" i="0" dirty="0">
                  <a:solidFill>
                    <a:srgbClr val="333333"/>
                  </a:solidFill>
                  <a:effectLst/>
                  <a:latin typeface="+mn-ea"/>
                </a:rPr>
                <a:t>        2019</a:t>
              </a:r>
              <a:r>
                <a:rPr lang="zh-CN" altLang="en-US" sz="2400" b="0" i="0" dirty="0">
                  <a:solidFill>
                    <a:srgbClr val="333333"/>
                  </a:solidFill>
                  <a:effectLst/>
                  <a:latin typeface="+mn-ea"/>
                </a:rPr>
                <a:t>年末，</a:t>
              </a:r>
              <a:r>
                <a:rPr lang="zh-CN" altLang="en-US" sz="2800" b="1" i="0" dirty="0">
                  <a:solidFill>
                    <a:srgbClr val="000000"/>
                  </a:solidFill>
                  <a:effectLst/>
                  <a:latin typeface="+mn-ea"/>
                </a:rPr>
                <a:t>长沙汽车拥有量为</a:t>
              </a:r>
              <a:r>
                <a:rPr lang="en-US" altLang="zh-CN" sz="2800" b="1" i="0" dirty="0">
                  <a:solidFill>
                    <a:srgbClr val="000000"/>
                  </a:solidFill>
                  <a:effectLst/>
                  <a:latin typeface="+mn-ea"/>
                </a:rPr>
                <a:t>264.8</a:t>
              </a:r>
              <a:r>
                <a:rPr lang="zh-CN" altLang="en-US" sz="2800" b="1" i="0" dirty="0">
                  <a:solidFill>
                    <a:srgbClr val="000000"/>
                  </a:solidFill>
                  <a:effectLst/>
                  <a:latin typeface="+mn-ea"/>
                </a:rPr>
                <a:t>万辆，</a:t>
              </a:r>
              <a:r>
                <a:rPr lang="zh-CN" altLang="en-US" sz="2400" b="0" i="0" dirty="0">
                  <a:solidFill>
                    <a:srgbClr val="333333"/>
                  </a:solidFill>
                  <a:effectLst/>
                  <a:latin typeface="+mn-ea"/>
                </a:rPr>
                <a:t>平均每天新增民用车</a:t>
              </a:r>
              <a:r>
                <a:rPr lang="en-US" altLang="zh-CN" sz="2400" b="0" i="0" dirty="0">
                  <a:solidFill>
                    <a:srgbClr val="333333"/>
                  </a:solidFill>
                  <a:effectLst/>
                  <a:latin typeface="+mn-ea"/>
                </a:rPr>
                <a:t>2455.8</a:t>
              </a:r>
              <a:r>
                <a:rPr lang="zh-CN" altLang="en-US" sz="2400" b="0" i="0" dirty="0">
                  <a:solidFill>
                    <a:srgbClr val="333333"/>
                  </a:solidFill>
                  <a:effectLst/>
                  <a:latin typeface="+mn-ea"/>
                </a:rPr>
                <a:t>辆，平均每百人拥有民用车</a:t>
              </a:r>
              <a:r>
                <a:rPr lang="en-US" altLang="zh-CN" sz="2400" b="0" i="0" dirty="0">
                  <a:solidFill>
                    <a:srgbClr val="333333"/>
                  </a:solidFill>
                  <a:effectLst/>
                  <a:latin typeface="+mn-ea"/>
                </a:rPr>
                <a:t>20.6</a:t>
              </a:r>
              <a:r>
                <a:rPr lang="zh-CN" altLang="en-US" sz="2400" b="0" i="0" dirty="0">
                  <a:solidFill>
                    <a:srgbClr val="333333"/>
                  </a:solidFill>
                  <a:effectLst/>
                  <a:latin typeface="+mn-ea"/>
                </a:rPr>
                <a:t>辆。全省机动车驾驶员共有</a:t>
              </a:r>
              <a:r>
                <a:rPr lang="en-US" altLang="zh-CN" sz="2400" b="0" i="0" dirty="0">
                  <a:solidFill>
                    <a:srgbClr val="333333"/>
                  </a:solidFill>
                  <a:effectLst/>
                  <a:latin typeface="+mn-ea"/>
                </a:rPr>
                <a:t>1653.88</a:t>
              </a:r>
              <a:r>
                <a:rPr lang="zh-CN" altLang="en-US" sz="2400" b="0" i="0" dirty="0">
                  <a:solidFill>
                    <a:srgbClr val="333333"/>
                  </a:solidFill>
                  <a:effectLst/>
                  <a:latin typeface="+mn-ea"/>
                </a:rPr>
                <a:t>万人，增长</a:t>
              </a:r>
              <a:r>
                <a:rPr lang="en-US" altLang="zh-CN" sz="2400" b="0" i="0" dirty="0">
                  <a:solidFill>
                    <a:srgbClr val="333333"/>
                  </a:solidFill>
                  <a:effectLst/>
                  <a:latin typeface="+mn-ea"/>
                </a:rPr>
                <a:t>6.1%</a:t>
              </a:r>
              <a:r>
                <a:rPr lang="zh-CN" altLang="en-US" sz="2400" b="0" i="0" dirty="0">
                  <a:solidFill>
                    <a:srgbClr val="333333"/>
                  </a:solidFill>
                  <a:effectLst/>
                  <a:latin typeface="+mn-ea"/>
                </a:rPr>
                <a:t>，其中，汽车驾驶员</a:t>
              </a:r>
              <a:r>
                <a:rPr lang="en-US" altLang="zh-CN" sz="2400" b="0" i="0" dirty="0">
                  <a:solidFill>
                    <a:srgbClr val="333333"/>
                  </a:solidFill>
                  <a:effectLst/>
                  <a:latin typeface="+mn-ea"/>
                </a:rPr>
                <a:t>1423.73</a:t>
              </a:r>
              <a:r>
                <a:rPr lang="zh-CN" altLang="en-US" sz="2400" b="0" i="0" dirty="0">
                  <a:solidFill>
                    <a:srgbClr val="333333"/>
                  </a:solidFill>
                  <a:effectLst/>
                  <a:latin typeface="+mn-ea"/>
                </a:rPr>
                <a:t>万人，增长</a:t>
              </a:r>
              <a:r>
                <a:rPr lang="en-US" altLang="zh-CN" sz="2400" b="0" i="0" dirty="0">
                  <a:solidFill>
                    <a:srgbClr val="333333"/>
                  </a:solidFill>
                  <a:effectLst/>
                  <a:latin typeface="+mn-ea"/>
                </a:rPr>
                <a:t>8.6%</a:t>
              </a:r>
              <a:r>
                <a:rPr lang="zh-CN" altLang="en-US" sz="2400" b="0" i="0" dirty="0">
                  <a:solidFill>
                    <a:srgbClr val="333333"/>
                  </a:solidFill>
                  <a:effectLst/>
                  <a:latin typeface="+mn-ea"/>
                </a:rPr>
                <a:t>。</a:t>
              </a:r>
              <a:endParaRPr lang="en-US" altLang="zh-CN" sz="2400" b="0" i="0" dirty="0">
                <a:solidFill>
                  <a:srgbClr val="333333"/>
                </a:solidFill>
                <a:effectLst/>
                <a:latin typeface="+mn-ea"/>
              </a:endParaRPr>
            </a:p>
            <a:p>
              <a:pPr marL="0" indent="0">
                <a:lnSpc>
                  <a:spcPct val="120000"/>
                </a:lnSpc>
                <a:buNone/>
                <a:defRPr/>
              </a:pPr>
              <a:r>
                <a:rPr lang="zh-CN" altLang="en-US" sz="2800" dirty="0">
                  <a:latin typeface="+mn-ea"/>
                </a:rPr>
                <a:t>       车辆与驾驶员数量的增加，给执勤和交通法律法规宣传带来巨大工作量，也更容易 产生交通事故和矛盾冲突，这是我国路面执法交警近年来需要应对的首要挑战，也是进一步完善制度以应对各类新型交通冲突与事故的现实原因</a:t>
              </a:r>
              <a:endParaRPr lang="en-US" altLang="zh-CN" sz="2400" b="0" i="0" dirty="0">
                <a:solidFill>
                  <a:srgbClr val="333333"/>
                </a:solidFill>
                <a:effectLst/>
                <a:latin typeface="+mn-ea"/>
              </a:endParaRPr>
            </a:p>
            <a:p>
              <a:pPr marL="0" indent="0">
                <a:lnSpc>
                  <a:spcPct val="120000"/>
                </a:lnSpc>
                <a:buNone/>
                <a:defRPr/>
              </a:pPr>
              <a:endParaRPr lang="zh-CN" altLang="en-US" sz="2000" dirty="0">
                <a:solidFill>
                  <a:schemeClr val="bg1"/>
                </a:solidFill>
                <a:latin typeface="+mn-ea"/>
              </a:endParaRPr>
            </a:p>
          </p:txBody>
        </p:sp>
      </p:grpSp>
    </p:spTree>
    <p:extLst>
      <p:ext uri="{BB962C8B-B14F-4D97-AF65-F5344CB8AC3E}">
        <p14:creationId xmlns:p14="http://schemas.microsoft.com/office/powerpoint/2010/main" val="2516717910"/>
      </p:ext>
    </p:extLst>
  </p:cSld>
  <p:clrMapOvr>
    <a:masterClrMapping/>
  </p:clrMapOvr>
  <mc:AlternateContent xmlns:mc="http://schemas.openxmlformats.org/markup-compatibility/2006" xmlns:p14="http://schemas.microsoft.com/office/powerpoint/2010/main">
    <mc:Choice Requires="p14">
      <p:transition spd="slow" p14:dur="1600" advTm="3000">
        <p14:prism isInverted="1"/>
      </p:transition>
    </mc:Choice>
    <mc:Fallback xmlns:p15="http://schemas.microsoft.com/office/powerpoint/2012/main" xmlns="">
      <p:transition spd="slow" advTm="3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decel="100000" fill="hold" nodeType="withEffec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06287" y="485117"/>
            <a:ext cx="4354283" cy="584775"/>
          </a:xfrm>
          <a:prstGeom prst="rect">
            <a:avLst/>
          </a:prstGeom>
          <a:noFill/>
        </p:spPr>
        <p:txBody>
          <a:bodyPr wrap="square" rtlCol="0">
            <a:spAutoFit/>
          </a:bodyPr>
          <a:lstStyle/>
          <a:p>
            <a:r>
              <a:rPr lang="zh-CN" altLang="en-US" sz="3200" dirty="0">
                <a:solidFill>
                  <a:schemeClr val="tx2"/>
                </a:solidFill>
                <a:latin typeface="+mn-ea"/>
              </a:rPr>
              <a:t>现存问题成因</a:t>
            </a:r>
          </a:p>
        </p:txBody>
      </p:sp>
      <p:grpSp>
        <p:nvGrpSpPr>
          <p:cNvPr id="25" name="Group 4"/>
          <p:cNvGrpSpPr>
            <a:grpSpLocks noChangeAspect="1"/>
          </p:cNvGrpSpPr>
          <p:nvPr/>
        </p:nvGrpSpPr>
        <p:grpSpPr>
          <a:xfrm>
            <a:off x="4013327" y="1870120"/>
            <a:ext cx="4094874" cy="4093354"/>
            <a:chOff x="943" y="1000"/>
            <a:chExt cx="2696" cy="2695"/>
          </a:xfrm>
        </p:grpSpPr>
        <p:sp>
          <p:nvSpPr>
            <p:cNvPr id="26" name="Freeform 5"/>
            <p:cNvSpPr/>
            <p:nvPr/>
          </p:nvSpPr>
          <p:spPr bwMode="auto">
            <a:xfrm>
              <a:off x="2362" y="1002"/>
              <a:ext cx="1277" cy="1544"/>
            </a:xfrm>
            <a:custGeom>
              <a:avLst/>
              <a:gdLst>
                <a:gd name="T0" fmla="*/ 0 w 539"/>
                <a:gd name="T1" fmla="*/ 322 h 652"/>
                <a:gd name="T2" fmla="*/ 218 w 539"/>
                <a:gd name="T3" fmla="*/ 564 h 652"/>
                <a:gd name="T4" fmla="*/ 379 w 539"/>
                <a:gd name="T5" fmla="*/ 652 h 652"/>
                <a:gd name="T6" fmla="*/ 539 w 539"/>
                <a:gd name="T7" fmla="*/ 564 h 652"/>
                <a:gd name="T8" fmla="*/ 2 w 539"/>
                <a:gd name="T9" fmla="*/ 0 h 652"/>
                <a:gd name="T10" fmla="*/ 89 w 539"/>
                <a:gd name="T11" fmla="*/ 158 h 652"/>
                <a:gd name="T12" fmla="*/ 0 w 539"/>
                <a:gd name="T13" fmla="*/ 322 h 652"/>
              </a:gdLst>
              <a:ahLst/>
              <a:cxnLst>
                <a:cxn ang="0">
                  <a:pos x="T0" y="T1"/>
                </a:cxn>
                <a:cxn ang="0">
                  <a:pos x="T2" y="T3"/>
                </a:cxn>
                <a:cxn ang="0">
                  <a:pos x="T4" y="T5"/>
                </a:cxn>
                <a:cxn ang="0">
                  <a:pos x="T6" y="T7"/>
                </a:cxn>
                <a:cxn ang="0">
                  <a:pos x="T8" y="T9"/>
                </a:cxn>
                <a:cxn ang="0">
                  <a:pos x="T10" y="T11"/>
                </a:cxn>
                <a:cxn ang="0">
                  <a:pos x="T12" y="T13"/>
                </a:cxn>
              </a:cxnLst>
              <a:rect l="0" t="0" r="r" b="b"/>
              <a:pathLst>
                <a:path w="539" h="652">
                  <a:moveTo>
                    <a:pt x="0" y="322"/>
                  </a:moveTo>
                  <a:cubicBezTo>
                    <a:pt x="122" y="337"/>
                    <a:pt x="216" y="439"/>
                    <a:pt x="218" y="564"/>
                  </a:cubicBezTo>
                  <a:cubicBezTo>
                    <a:pt x="379" y="652"/>
                    <a:pt x="379" y="652"/>
                    <a:pt x="379" y="652"/>
                  </a:cubicBezTo>
                  <a:cubicBezTo>
                    <a:pt x="539" y="564"/>
                    <a:pt x="539" y="564"/>
                    <a:pt x="539" y="564"/>
                  </a:cubicBezTo>
                  <a:cubicBezTo>
                    <a:pt x="536" y="263"/>
                    <a:pt x="300" y="17"/>
                    <a:pt x="2" y="0"/>
                  </a:cubicBezTo>
                  <a:cubicBezTo>
                    <a:pt x="89" y="158"/>
                    <a:pt x="89" y="158"/>
                    <a:pt x="89" y="158"/>
                  </a:cubicBezTo>
                  <a:lnTo>
                    <a:pt x="0" y="32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6"/>
            <p:cNvSpPr/>
            <p:nvPr/>
          </p:nvSpPr>
          <p:spPr bwMode="auto">
            <a:xfrm>
              <a:off x="943" y="1000"/>
              <a:ext cx="1545" cy="1276"/>
            </a:xfrm>
            <a:custGeom>
              <a:avLst/>
              <a:gdLst>
                <a:gd name="T0" fmla="*/ 322 w 652"/>
                <a:gd name="T1" fmla="*/ 539 h 539"/>
                <a:gd name="T2" fmla="*/ 564 w 652"/>
                <a:gd name="T3" fmla="*/ 321 h 539"/>
                <a:gd name="T4" fmla="*/ 652 w 652"/>
                <a:gd name="T5" fmla="*/ 160 h 539"/>
                <a:gd name="T6" fmla="*/ 564 w 652"/>
                <a:gd name="T7" fmla="*/ 0 h 539"/>
                <a:gd name="T8" fmla="*/ 0 w 652"/>
                <a:gd name="T9" fmla="*/ 537 h 539"/>
                <a:gd name="T10" fmla="*/ 159 w 652"/>
                <a:gd name="T11" fmla="*/ 450 h 539"/>
                <a:gd name="T12" fmla="*/ 322 w 652"/>
                <a:gd name="T13" fmla="*/ 539 h 539"/>
              </a:gdLst>
              <a:ahLst/>
              <a:cxnLst>
                <a:cxn ang="0">
                  <a:pos x="T0" y="T1"/>
                </a:cxn>
                <a:cxn ang="0">
                  <a:pos x="T2" y="T3"/>
                </a:cxn>
                <a:cxn ang="0">
                  <a:pos x="T4" y="T5"/>
                </a:cxn>
                <a:cxn ang="0">
                  <a:pos x="T6" y="T7"/>
                </a:cxn>
                <a:cxn ang="0">
                  <a:pos x="T8" y="T9"/>
                </a:cxn>
                <a:cxn ang="0">
                  <a:pos x="T10" y="T11"/>
                </a:cxn>
                <a:cxn ang="0">
                  <a:pos x="T12" y="T13"/>
                </a:cxn>
              </a:cxnLst>
              <a:rect l="0" t="0" r="r" b="b"/>
              <a:pathLst>
                <a:path w="652" h="539">
                  <a:moveTo>
                    <a:pt x="322" y="539"/>
                  </a:moveTo>
                  <a:cubicBezTo>
                    <a:pt x="337" y="417"/>
                    <a:pt x="439" y="323"/>
                    <a:pt x="564" y="321"/>
                  </a:cubicBezTo>
                  <a:cubicBezTo>
                    <a:pt x="652" y="160"/>
                    <a:pt x="652" y="160"/>
                    <a:pt x="652" y="160"/>
                  </a:cubicBezTo>
                  <a:cubicBezTo>
                    <a:pt x="564" y="0"/>
                    <a:pt x="564" y="0"/>
                    <a:pt x="564" y="0"/>
                  </a:cubicBezTo>
                  <a:cubicBezTo>
                    <a:pt x="263" y="3"/>
                    <a:pt x="17" y="239"/>
                    <a:pt x="0" y="537"/>
                  </a:cubicBezTo>
                  <a:cubicBezTo>
                    <a:pt x="159" y="450"/>
                    <a:pt x="159" y="450"/>
                    <a:pt x="159" y="450"/>
                  </a:cubicBezTo>
                  <a:lnTo>
                    <a:pt x="322" y="53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7"/>
            <p:cNvSpPr/>
            <p:nvPr/>
          </p:nvSpPr>
          <p:spPr bwMode="auto">
            <a:xfrm>
              <a:off x="2092" y="2421"/>
              <a:ext cx="1544" cy="1274"/>
            </a:xfrm>
            <a:custGeom>
              <a:avLst/>
              <a:gdLst>
                <a:gd name="T0" fmla="*/ 652 w 652"/>
                <a:gd name="T1" fmla="*/ 2 h 538"/>
                <a:gd name="T2" fmla="*/ 494 w 652"/>
                <a:gd name="T3" fmla="*/ 89 h 538"/>
                <a:gd name="T4" fmla="*/ 330 w 652"/>
                <a:gd name="T5" fmla="*/ 0 h 538"/>
                <a:gd name="T6" fmla="*/ 88 w 652"/>
                <a:gd name="T7" fmla="*/ 218 h 538"/>
                <a:gd name="T8" fmla="*/ 0 w 652"/>
                <a:gd name="T9" fmla="*/ 379 h 538"/>
                <a:gd name="T10" fmla="*/ 88 w 652"/>
                <a:gd name="T11" fmla="*/ 538 h 538"/>
                <a:gd name="T12" fmla="*/ 652 w 652"/>
                <a:gd name="T13" fmla="*/ 2 h 538"/>
              </a:gdLst>
              <a:ahLst/>
              <a:cxnLst>
                <a:cxn ang="0">
                  <a:pos x="T0" y="T1"/>
                </a:cxn>
                <a:cxn ang="0">
                  <a:pos x="T2" y="T3"/>
                </a:cxn>
                <a:cxn ang="0">
                  <a:pos x="T4" y="T5"/>
                </a:cxn>
                <a:cxn ang="0">
                  <a:pos x="T6" y="T7"/>
                </a:cxn>
                <a:cxn ang="0">
                  <a:pos x="T8" y="T9"/>
                </a:cxn>
                <a:cxn ang="0">
                  <a:pos x="T10" y="T11"/>
                </a:cxn>
                <a:cxn ang="0">
                  <a:pos x="T12" y="T13"/>
                </a:cxn>
              </a:cxnLst>
              <a:rect l="0" t="0" r="r" b="b"/>
              <a:pathLst>
                <a:path w="652" h="538">
                  <a:moveTo>
                    <a:pt x="652" y="2"/>
                  </a:moveTo>
                  <a:cubicBezTo>
                    <a:pt x="494" y="89"/>
                    <a:pt x="494" y="89"/>
                    <a:pt x="494" y="89"/>
                  </a:cubicBezTo>
                  <a:cubicBezTo>
                    <a:pt x="330" y="0"/>
                    <a:pt x="330" y="0"/>
                    <a:pt x="330" y="0"/>
                  </a:cubicBezTo>
                  <a:cubicBezTo>
                    <a:pt x="315" y="122"/>
                    <a:pt x="213" y="216"/>
                    <a:pt x="88" y="218"/>
                  </a:cubicBezTo>
                  <a:cubicBezTo>
                    <a:pt x="0" y="379"/>
                    <a:pt x="0" y="379"/>
                    <a:pt x="0" y="379"/>
                  </a:cubicBezTo>
                  <a:cubicBezTo>
                    <a:pt x="88" y="538"/>
                    <a:pt x="88" y="538"/>
                    <a:pt x="88" y="538"/>
                  </a:cubicBezTo>
                  <a:cubicBezTo>
                    <a:pt x="389" y="536"/>
                    <a:pt x="635" y="300"/>
                    <a:pt x="652" y="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Freeform 8"/>
            <p:cNvSpPr/>
            <p:nvPr/>
          </p:nvSpPr>
          <p:spPr bwMode="auto">
            <a:xfrm>
              <a:off x="943" y="2151"/>
              <a:ext cx="1275" cy="1544"/>
            </a:xfrm>
            <a:custGeom>
              <a:avLst/>
              <a:gdLst>
                <a:gd name="T0" fmla="*/ 538 w 538"/>
                <a:gd name="T1" fmla="*/ 330 h 652"/>
                <a:gd name="T2" fmla="*/ 320 w 538"/>
                <a:gd name="T3" fmla="*/ 88 h 652"/>
                <a:gd name="T4" fmla="*/ 159 w 538"/>
                <a:gd name="T5" fmla="*/ 0 h 652"/>
                <a:gd name="T6" fmla="*/ 0 w 538"/>
                <a:gd name="T7" fmla="*/ 88 h 652"/>
                <a:gd name="T8" fmla="*/ 536 w 538"/>
                <a:gd name="T9" fmla="*/ 652 h 652"/>
                <a:gd name="T10" fmla="*/ 449 w 538"/>
                <a:gd name="T11" fmla="*/ 493 h 652"/>
                <a:gd name="T12" fmla="*/ 538 w 538"/>
                <a:gd name="T13" fmla="*/ 330 h 652"/>
              </a:gdLst>
              <a:ahLst/>
              <a:cxnLst>
                <a:cxn ang="0">
                  <a:pos x="T0" y="T1"/>
                </a:cxn>
                <a:cxn ang="0">
                  <a:pos x="T2" y="T3"/>
                </a:cxn>
                <a:cxn ang="0">
                  <a:pos x="T4" y="T5"/>
                </a:cxn>
                <a:cxn ang="0">
                  <a:pos x="T6" y="T7"/>
                </a:cxn>
                <a:cxn ang="0">
                  <a:pos x="T8" y="T9"/>
                </a:cxn>
                <a:cxn ang="0">
                  <a:pos x="T10" y="T11"/>
                </a:cxn>
                <a:cxn ang="0">
                  <a:pos x="T12" y="T13"/>
                </a:cxn>
              </a:cxnLst>
              <a:rect l="0" t="0" r="r" b="b"/>
              <a:pathLst>
                <a:path w="538" h="652">
                  <a:moveTo>
                    <a:pt x="538" y="330"/>
                  </a:moveTo>
                  <a:cubicBezTo>
                    <a:pt x="416" y="315"/>
                    <a:pt x="322" y="213"/>
                    <a:pt x="320" y="88"/>
                  </a:cubicBezTo>
                  <a:cubicBezTo>
                    <a:pt x="159" y="0"/>
                    <a:pt x="159" y="0"/>
                    <a:pt x="159" y="0"/>
                  </a:cubicBezTo>
                  <a:cubicBezTo>
                    <a:pt x="0" y="88"/>
                    <a:pt x="0" y="88"/>
                    <a:pt x="0" y="88"/>
                  </a:cubicBezTo>
                  <a:cubicBezTo>
                    <a:pt x="2" y="389"/>
                    <a:pt x="238" y="635"/>
                    <a:pt x="536" y="652"/>
                  </a:cubicBezTo>
                  <a:cubicBezTo>
                    <a:pt x="449" y="493"/>
                    <a:pt x="449" y="493"/>
                    <a:pt x="449" y="493"/>
                  </a:cubicBezTo>
                  <a:lnTo>
                    <a:pt x="538" y="33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30" name="Group 22"/>
          <p:cNvGrpSpPr/>
          <p:nvPr/>
        </p:nvGrpSpPr>
        <p:grpSpPr>
          <a:xfrm>
            <a:off x="2139160" y="2509125"/>
            <a:ext cx="2465796" cy="302521"/>
            <a:chOff x="1582038" y="2697524"/>
            <a:chExt cx="2577213" cy="316190"/>
          </a:xfrm>
        </p:grpSpPr>
        <p:cxnSp>
          <p:nvCxnSpPr>
            <p:cNvPr id="31" name="Straight Connector 23"/>
            <p:cNvCxnSpPr/>
            <p:nvPr/>
          </p:nvCxnSpPr>
          <p:spPr>
            <a:xfrm flipH="1" flipV="1">
              <a:off x="3661285" y="2697524"/>
              <a:ext cx="497966" cy="31619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24"/>
            <p:cNvCxnSpPr/>
            <p:nvPr/>
          </p:nvCxnSpPr>
          <p:spPr>
            <a:xfrm flipH="1">
              <a:off x="1582038" y="2697524"/>
              <a:ext cx="2079249"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grpSp>
      <p:grpSp>
        <p:nvGrpSpPr>
          <p:cNvPr id="33" name="Group 26"/>
          <p:cNvGrpSpPr/>
          <p:nvPr/>
        </p:nvGrpSpPr>
        <p:grpSpPr>
          <a:xfrm>
            <a:off x="2248913" y="4882261"/>
            <a:ext cx="2385936" cy="302521"/>
            <a:chOff x="1804697" y="4994858"/>
            <a:chExt cx="2493744" cy="316190"/>
          </a:xfrm>
        </p:grpSpPr>
        <p:cxnSp>
          <p:nvCxnSpPr>
            <p:cNvPr id="34" name="Straight Connector 27"/>
            <p:cNvCxnSpPr/>
            <p:nvPr/>
          </p:nvCxnSpPr>
          <p:spPr>
            <a:xfrm flipH="1">
              <a:off x="3800475" y="4994858"/>
              <a:ext cx="497966" cy="31619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28"/>
            <p:cNvCxnSpPr/>
            <p:nvPr/>
          </p:nvCxnSpPr>
          <p:spPr>
            <a:xfrm flipH="1">
              <a:off x="1804697" y="5311048"/>
              <a:ext cx="1995779"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grpSp>
      <p:grpSp>
        <p:nvGrpSpPr>
          <p:cNvPr id="36" name="Group 29"/>
          <p:cNvGrpSpPr/>
          <p:nvPr/>
        </p:nvGrpSpPr>
        <p:grpSpPr>
          <a:xfrm>
            <a:off x="7189149" y="2312482"/>
            <a:ext cx="2682070" cy="302521"/>
            <a:chOff x="7528087" y="2680840"/>
            <a:chExt cx="2803259" cy="316190"/>
          </a:xfrm>
        </p:grpSpPr>
        <p:cxnSp>
          <p:nvCxnSpPr>
            <p:cNvPr id="37" name="Straight Connector 30"/>
            <p:cNvCxnSpPr/>
            <p:nvPr/>
          </p:nvCxnSpPr>
          <p:spPr>
            <a:xfrm flipV="1">
              <a:off x="7528087" y="2680840"/>
              <a:ext cx="497966" cy="31619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1"/>
            <p:cNvCxnSpPr/>
            <p:nvPr/>
          </p:nvCxnSpPr>
          <p:spPr>
            <a:xfrm>
              <a:off x="8026053" y="2680840"/>
              <a:ext cx="2305293"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grpSp>
      <p:grpSp>
        <p:nvGrpSpPr>
          <p:cNvPr id="39" name="Group 32"/>
          <p:cNvGrpSpPr/>
          <p:nvPr/>
        </p:nvGrpSpPr>
        <p:grpSpPr>
          <a:xfrm>
            <a:off x="7763940" y="4936393"/>
            <a:ext cx="2286290" cy="194256"/>
            <a:chOff x="8125333" y="4745260"/>
            <a:chExt cx="2389596" cy="203034"/>
          </a:xfrm>
        </p:grpSpPr>
        <p:cxnSp>
          <p:nvCxnSpPr>
            <p:cNvPr id="40" name="Straight Connector 33"/>
            <p:cNvCxnSpPr/>
            <p:nvPr/>
          </p:nvCxnSpPr>
          <p:spPr>
            <a:xfrm>
              <a:off x="8125333" y="4745260"/>
              <a:ext cx="522140" cy="20303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34"/>
            <p:cNvCxnSpPr/>
            <p:nvPr/>
          </p:nvCxnSpPr>
          <p:spPr>
            <a:xfrm>
              <a:off x="8647472" y="4948294"/>
              <a:ext cx="1867457" cy="0"/>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grpSp>
      <p:grpSp>
        <p:nvGrpSpPr>
          <p:cNvPr id="42" name="Group 8"/>
          <p:cNvGrpSpPr>
            <a:grpSpLocks noChangeAspect="1"/>
          </p:cNvGrpSpPr>
          <p:nvPr/>
        </p:nvGrpSpPr>
        <p:grpSpPr>
          <a:xfrm>
            <a:off x="10159590" y="4688943"/>
            <a:ext cx="747283" cy="745764"/>
            <a:chOff x="2183" y="3253"/>
            <a:chExt cx="492" cy="491"/>
          </a:xfrm>
          <a:solidFill>
            <a:schemeClr val="accent3"/>
          </a:solidFill>
        </p:grpSpPr>
        <p:sp>
          <p:nvSpPr>
            <p:cNvPr id="43" name="Freeform 9"/>
            <p:cNvSpPr>
              <a:spLocks noEditPoints="1"/>
            </p:cNvSpPr>
            <p:nvPr/>
          </p:nvSpPr>
          <p:spPr bwMode="auto">
            <a:xfrm>
              <a:off x="2183" y="3298"/>
              <a:ext cx="444" cy="446"/>
            </a:xfrm>
            <a:custGeom>
              <a:avLst/>
              <a:gdLst>
                <a:gd name="T0" fmla="*/ 93 w 185"/>
                <a:gd name="T1" fmla="*/ 186 h 186"/>
                <a:gd name="T2" fmla="*/ 185 w 185"/>
                <a:gd name="T3" fmla="*/ 93 h 186"/>
                <a:gd name="T4" fmla="*/ 175 w 185"/>
                <a:gd name="T5" fmla="*/ 49 h 186"/>
                <a:gd name="T6" fmla="*/ 172 w 185"/>
                <a:gd name="T7" fmla="*/ 49 h 186"/>
                <a:gd name="T8" fmla="*/ 171 w 185"/>
                <a:gd name="T9" fmla="*/ 49 h 186"/>
                <a:gd name="T10" fmla="*/ 159 w 185"/>
                <a:gd name="T11" fmla="*/ 48 h 186"/>
                <a:gd name="T12" fmla="*/ 151 w 185"/>
                <a:gd name="T13" fmla="*/ 57 h 186"/>
                <a:gd name="T14" fmla="*/ 161 w 185"/>
                <a:gd name="T15" fmla="*/ 93 h 186"/>
                <a:gd name="T16" fmla="*/ 93 w 185"/>
                <a:gd name="T17" fmla="*/ 161 h 186"/>
                <a:gd name="T18" fmla="*/ 25 w 185"/>
                <a:gd name="T19" fmla="*/ 93 h 186"/>
                <a:gd name="T20" fmla="*/ 93 w 185"/>
                <a:gd name="T21" fmla="*/ 25 h 186"/>
                <a:gd name="T22" fmla="*/ 129 w 185"/>
                <a:gd name="T23" fmla="*/ 35 h 186"/>
                <a:gd name="T24" fmla="*/ 136 w 185"/>
                <a:gd name="T25" fmla="*/ 27 h 186"/>
                <a:gd name="T26" fmla="*/ 135 w 185"/>
                <a:gd name="T27" fmla="*/ 14 h 186"/>
                <a:gd name="T28" fmla="*/ 135 w 185"/>
                <a:gd name="T29" fmla="*/ 11 h 186"/>
                <a:gd name="T30" fmla="*/ 93 w 185"/>
                <a:gd name="T31" fmla="*/ 0 h 186"/>
                <a:gd name="T32" fmla="*/ 0 w 185"/>
                <a:gd name="T33" fmla="*/ 93 h 186"/>
                <a:gd name="T34" fmla="*/ 93 w 185"/>
                <a:gd name="T35" fmla="*/ 186 h 186"/>
                <a:gd name="T36" fmla="*/ 93 w 185"/>
                <a:gd name="T37" fmla="*/ 186 h 186"/>
                <a:gd name="T38" fmla="*/ 93 w 185"/>
                <a:gd name="T39"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5" h="186">
                  <a:moveTo>
                    <a:pt x="93" y="186"/>
                  </a:moveTo>
                  <a:cubicBezTo>
                    <a:pt x="144" y="186"/>
                    <a:pt x="185" y="144"/>
                    <a:pt x="185" y="93"/>
                  </a:cubicBezTo>
                  <a:cubicBezTo>
                    <a:pt x="185" y="77"/>
                    <a:pt x="181" y="62"/>
                    <a:pt x="175" y="49"/>
                  </a:cubicBezTo>
                  <a:cubicBezTo>
                    <a:pt x="174" y="49"/>
                    <a:pt x="173" y="49"/>
                    <a:pt x="172" y="49"/>
                  </a:cubicBezTo>
                  <a:cubicBezTo>
                    <a:pt x="172" y="49"/>
                    <a:pt x="171" y="49"/>
                    <a:pt x="171" y="49"/>
                  </a:cubicBezTo>
                  <a:cubicBezTo>
                    <a:pt x="159" y="48"/>
                    <a:pt x="159" y="48"/>
                    <a:pt x="159" y="48"/>
                  </a:cubicBezTo>
                  <a:cubicBezTo>
                    <a:pt x="151" y="57"/>
                    <a:pt x="151" y="57"/>
                    <a:pt x="151" y="57"/>
                  </a:cubicBezTo>
                  <a:cubicBezTo>
                    <a:pt x="157" y="67"/>
                    <a:pt x="161" y="80"/>
                    <a:pt x="161" y="93"/>
                  </a:cubicBezTo>
                  <a:cubicBezTo>
                    <a:pt x="161" y="130"/>
                    <a:pt x="130" y="161"/>
                    <a:pt x="93" y="161"/>
                  </a:cubicBezTo>
                  <a:cubicBezTo>
                    <a:pt x="55" y="161"/>
                    <a:pt x="25" y="130"/>
                    <a:pt x="25" y="93"/>
                  </a:cubicBezTo>
                  <a:cubicBezTo>
                    <a:pt x="25" y="55"/>
                    <a:pt x="55" y="25"/>
                    <a:pt x="93" y="25"/>
                  </a:cubicBezTo>
                  <a:cubicBezTo>
                    <a:pt x="106" y="25"/>
                    <a:pt x="118" y="28"/>
                    <a:pt x="129" y="35"/>
                  </a:cubicBezTo>
                  <a:cubicBezTo>
                    <a:pt x="136" y="27"/>
                    <a:pt x="136" y="27"/>
                    <a:pt x="136" y="27"/>
                  </a:cubicBezTo>
                  <a:cubicBezTo>
                    <a:pt x="135" y="14"/>
                    <a:pt x="135" y="14"/>
                    <a:pt x="135" y="14"/>
                  </a:cubicBezTo>
                  <a:cubicBezTo>
                    <a:pt x="135" y="13"/>
                    <a:pt x="135" y="12"/>
                    <a:pt x="135" y="11"/>
                  </a:cubicBezTo>
                  <a:cubicBezTo>
                    <a:pt x="123" y="4"/>
                    <a:pt x="108" y="0"/>
                    <a:pt x="93" y="0"/>
                  </a:cubicBezTo>
                  <a:cubicBezTo>
                    <a:pt x="41" y="0"/>
                    <a:pt x="0" y="42"/>
                    <a:pt x="0" y="93"/>
                  </a:cubicBezTo>
                  <a:cubicBezTo>
                    <a:pt x="0" y="144"/>
                    <a:pt x="41" y="186"/>
                    <a:pt x="93" y="186"/>
                  </a:cubicBezTo>
                  <a:close/>
                  <a:moveTo>
                    <a:pt x="93" y="186"/>
                  </a:moveTo>
                  <a:cubicBezTo>
                    <a:pt x="93" y="186"/>
                    <a:pt x="93" y="186"/>
                    <a:pt x="93" y="18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4" name="Freeform 10"/>
            <p:cNvSpPr>
              <a:spLocks noEditPoints="1"/>
            </p:cNvSpPr>
            <p:nvPr/>
          </p:nvSpPr>
          <p:spPr bwMode="auto">
            <a:xfrm>
              <a:off x="2296" y="3411"/>
              <a:ext cx="218" cy="218"/>
            </a:xfrm>
            <a:custGeom>
              <a:avLst/>
              <a:gdLst>
                <a:gd name="T0" fmla="*/ 46 w 91"/>
                <a:gd name="T1" fmla="*/ 22 h 91"/>
                <a:gd name="T2" fmla="*/ 48 w 91"/>
                <a:gd name="T3" fmla="*/ 22 h 91"/>
                <a:gd name="T4" fmla="*/ 65 w 91"/>
                <a:gd name="T5" fmla="*/ 5 h 91"/>
                <a:gd name="T6" fmla="*/ 65 w 91"/>
                <a:gd name="T7" fmla="*/ 4 h 91"/>
                <a:gd name="T8" fmla="*/ 46 w 91"/>
                <a:gd name="T9" fmla="*/ 0 h 91"/>
                <a:gd name="T10" fmla="*/ 0 w 91"/>
                <a:gd name="T11" fmla="*/ 46 h 91"/>
                <a:gd name="T12" fmla="*/ 46 w 91"/>
                <a:gd name="T13" fmla="*/ 91 h 91"/>
                <a:gd name="T14" fmla="*/ 91 w 91"/>
                <a:gd name="T15" fmla="*/ 46 h 91"/>
                <a:gd name="T16" fmla="*/ 87 w 91"/>
                <a:gd name="T17" fmla="*/ 27 h 91"/>
                <a:gd name="T18" fmla="*/ 87 w 91"/>
                <a:gd name="T19" fmla="*/ 27 h 91"/>
                <a:gd name="T20" fmla="*/ 70 w 91"/>
                <a:gd name="T21" fmla="*/ 44 h 91"/>
                <a:gd name="T22" fmla="*/ 70 w 91"/>
                <a:gd name="T23" fmla="*/ 46 h 91"/>
                <a:gd name="T24" fmla="*/ 46 w 91"/>
                <a:gd name="T25" fmla="*/ 70 h 91"/>
                <a:gd name="T26" fmla="*/ 22 w 91"/>
                <a:gd name="T27" fmla="*/ 46 h 91"/>
                <a:gd name="T28" fmla="*/ 46 w 91"/>
                <a:gd name="T29" fmla="*/ 22 h 91"/>
                <a:gd name="T30" fmla="*/ 46 w 91"/>
                <a:gd name="T31" fmla="*/ 22 h 91"/>
                <a:gd name="T32" fmla="*/ 46 w 91"/>
                <a:gd name="T33" fmla="*/ 2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91">
                  <a:moveTo>
                    <a:pt x="46" y="22"/>
                  </a:moveTo>
                  <a:cubicBezTo>
                    <a:pt x="46" y="22"/>
                    <a:pt x="47" y="22"/>
                    <a:pt x="48" y="22"/>
                  </a:cubicBezTo>
                  <a:cubicBezTo>
                    <a:pt x="65" y="5"/>
                    <a:pt x="65" y="5"/>
                    <a:pt x="65" y="5"/>
                  </a:cubicBezTo>
                  <a:cubicBezTo>
                    <a:pt x="65" y="4"/>
                    <a:pt x="65" y="4"/>
                    <a:pt x="65" y="4"/>
                  </a:cubicBezTo>
                  <a:cubicBezTo>
                    <a:pt x="59" y="2"/>
                    <a:pt x="53" y="0"/>
                    <a:pt x="46" y="0"/>
                  </a:cubicBezTo>
                  <a:cubicBezTo>
                    <a:pt x="20" y="0"/>
                    <a:pt x="0" y="21"/>
                    <a:pt x="0" y="46"/>
                  </a:cubicBezTo>
                  <a:cubicBezTo>
                    <a:pt x="0" y="71"/>
                    <a:pt x="20" y="91"/>
                    <a:pt x="46" y="91"/>
                  </a:cubicBezTo>
                  <a:cubicBezTo>
                    <a:pt x="71" y="91"/>
                    <a:pt x="91" y="71"/>
                    <a:pt x="91" y="46"/>
                  </a:cubicBezTo>
                  <a:cubicBezTo>
                    <a:pt x="91" y="39"/>
                    <a:pt x="90" y="32"/>
                    <a:pt x="87" y="27"/>
                  </a:cubicBezTo>
                  <a:cubicBezTo>
                    <a:pt x="87" y="27"/>
                    <a:pt x="87" y="27"/>
                    <a:pt x="87" y="27"/>
                  </a:cubicBezTo>
                  <a:cubicBezTo>
                    <a:pt x="70" y="44"/>
                    <a:pt x="70" y="44"/>
                    <a:pt x="70" y="44"/>
                  </a:cubicBezTo>
                  <a:cubicBezTo>
                    <a:pt x="70" y="45"/>
                    <a:pt x="70" y="45"/>
                    <a:pt x="70" y="46"/>
                  </a:cubicBezTo>
                  <a:cubicBezTo>
                    <a:pt x="70" y="59"/>
                    <a:pt x="59" y="70"/>
                    <a:pt x="46" y="70"/>
                  </a:cubicBezTo>
                  <a:cubicBezTo>
                    <a:pt x="32" y="70"/>
                    <a:pt x="22" y="59"/>
                    <a:pt x="22" y="46"/>
                  </a:cubicBezTo>
                  <a:cubicBezTo>
                    <a:pt x="22" y="33"/>
                    <a:pt x="32" y="22"/>
                    <a:pt x="46" y="22"/>
                  </a:cubicBezTo>
                  <a:close/>
                  <a:moveTo>
                    <a:pt x="46" y="22"/>
                  </a:moveTo>
                  <a:cubicBezTo>
                    <a:pt x="46" y="22"/>
                    <a:pt x="46" y="22"/>
                    <a:pt x="46" y="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5" name="Freeform 11"/>
            <p:cNvSpPr>
              <a:spLocks noEditPoints="1"/>
            </p:cNvSpPr>
            <p:nvPr/>
          </p:nvSpPr>
          <p:spPr bwMode="auto">
            <a:xfrm>
              <a:off x="2425" y="3253"/>
              <a:ext cx="250" cy="246"/>
            </a:xfrm>
            <a:custGeom>
              <a:avLst/>
              <a:gdLst>
                <a:gd name="T0" fmla="*/ 87 w 104"/>
                <a:gd name="T1" fmla="*/ 28 h 103"/>
                <a:gd name="T2" fmla="*/ 92 w 104"/>
                <a:gd name="T3" fmla="*/ 23 h 103"/>
                <a:gd name="T4" fmla="*/ 92 w 104"/>
                <a:gd name="T5" fmla="*/ 14 h 103"/>
                <a:gd name="T6" fmla="*/ 89 w 104"/>
                <a:gd name="T7" fmla="*/ 11 h 103"/>
                <a:gd name="T8" fmla="*/ 85 w 104"/>
                <a:gd name="T9" fmla="*/ 9 h 103"/>
                <a:gd name="T10" fmla="*/ 81 w 104"/>
                <a:gd name="T11" fmla="*/ 11 h 103"/>
                <a:gd name="T12" fmla="*/ 75 w 104"/>
                <a:gd name="T13" fmla="*/ 17 h 103"/>
                <a:gd name="T14" fmla="*/ 74 w 104"/>
                <a:gd name="T15" fmla="*/ 1 h 103"/>
                <a:gd name="T16" fmla="*/ 72 w 104"/>
                <a:gd name="T17" fmla="*/ 0 h 103"/>
                <a:gd name="T18" fmla="*/ 70 w 104"/>
                <a:gd name="T19" fmla="*/ 0 h 103"/>
                <a:gd name="T20" fmla="*/ 48 w 104"/>
                <a:gd name="T21" fmla="*/ 23 h 103"/>
                <a:gd name="T22" fmla="*/ 45 w 104"/>
                <a:gd name="T23" fmla="*/ 31 h 103"/>
                <a:gd name="T24" fmla="*/ 45 w 104"/>
                <a:gd name="T25" fmla="*/ 31 h 103"/>
                <a:gd name="T26" fmla="*/ 46 w 104"/>
                <a:gd name="T27" fmla="*/ 46 h 103"/>
                <a:gd name="T28" fmla="*/ 38 w 104"/>
                <a:gd name="T29" fmla="*/ 54 h 103"/>
                <a:gd name="T30" fmla="*/ 23 w 104"/>
                <a:gd name="T31" fmla="*/ 68 h 103"/>
                <a:gd name="T32" fmla="*/ 23 w 104"/>
                <a:gd name="T33" fmla="*/ 69 h 103"/>
                <a:gd name="T34" fmla="*/ 9 w 104"/>
                <a:gd name="T35" fmla="*/ 83 h 103"/>
                <a:gd name="T36" fmla="*/ 2 w 104"/>
                <a:gd name="T37" fmla="*/ 89 h 103"/>
                <a:gd name="T38" fmla="*/ 1 w 104"/>
                <a:gd name="T39" fmla="*/ 92 h 103"/>
                <a:gd name="T40" fmla="*/ 1 w 104"/>
                <a:gd name="T41" fmla="*/ 97 h 103"/>
                <a:gd name="T42" fmla="*/ 5 w 104"/>
                <a:gd name="T43" fmla="*/ 103 h 103"/>
                <a:gd name="T44" fmla="*/ 6 w 104"/>
                <a:gd name="T45" fmla="*/ 103 h 103"/>
                <a:gd name="T46" fmla="*/ 11 w 104"/>
                <a:gd name="T47" fmla="*/ 102 h 103"/>
                <a:gd name="T48" fmla="*/ 14 w 104"/>
                <a:gd name="T49" fmla="*/ 101 h 103"/>
                <a:gd name="T50" fmla="*/ 59 w 104"/>
                <a:gd name="T51" fmla="*/ 57 h 103"/>
                <a:gd name="T52" fmla="*/ 72 w 104"/>
                <a:gd name="T53" fmla="*/ 58 h 103"/>
                <a:gd name="T54" fmla="*/ 72 w 104"/>
                <a:gd name="T55" fmla="*/ 58 h 103"/>
                <a:gd name="T56" fmla="*/ 73 w 104"/>
                <a:gd name="T57" fmla="*/ 58 h 103"/>
                <a:gd name="T58" fmla="*/ 80 w 104"/>
                <a:gd name="T59" fmla="*/ 55 h 103"/>
                <a:gd name="T60" fmla="*/ 102 w 104"/>
                <a:gd name="T61" fmla="*/ 32 h 103"/>
                <a:gd name="T62" fmla="*/ 101 w 104"/>
                <a:gd name="T63" fmla="*/ 29 h 103"/>
                <a:gd name="T64" fmla="*/ 87 w 104"/>
                <a:gd name="T65" fmla="*/ 28 h 103"/>
                <a:gd name="T66" fmla="*/ 87 w 104"/>
                <a:gd name="T67" fmla="*/ 28 h 103"/>
                <a:gd name="T68" fmla="*/ 87 w 104"/>
                <a:gd name="T6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4" h="103">
                  <a:moveTo>
                    <a:pt x="87" y="28"/>
                  </a:moveTo>
                  <a:cubicBezTo>
                    <a:pt x="92" y="23"/>
                    <a:pt x="92" y="23"/>
                    <a:pt x="92" y="23"/>
                  </a:cubicBezTo>
                  <a:cubicBezTo>
                    <a:pt x="95" y="20"/>
                    <a:pt x="95" y="17"/>
                    <a:pt x="92" y="14"/>
                  </a:cubicBezTo>
                  <a:cubicBezTo>
                    <a:pt x="89" y="11"/>
                    <a:pt x="89" y="11"/>
                    <a:pt x="89" y="11"/>
                  </a:cubicBezTo>
                  <a:cubicBezTo>
                    <a:pt x="88" y="10"/>
                    <a:pt x="86" y="9"/>
                    <a:pt x="85" y="9"/>
                  </a:cubicBezTo>
                  <a:cubicBezTo>
                    <a:pt x="83" y="9"/>
                    <a:pt x="82" y="10"/>
                    <a:pt x="81" y="11"/>
                  </a:cubicBezTo>
                  <a:cubicBezTo>
                    <a:pt x="75" y="17"/>
                    <a:pt x="75" y="17"/>
                    <a:pt x="75" y="17"/>
                  </a:cubicBezTo>
                  <a:cubicBezTo>
                    <a:pt x="74" y="1"/>
                    <a:pt x="74" y="1"/>
                    <a:pt x="74" y="1"/>
                  </a:cubicBezTo>
                  <a:cubicBezTo>
                    <a:pt x="74" y="0"/>
                    <a:pt x="73" y="0"/>
                    <a:pt x="72" y="0"/>
                  </a:cubicBezTo>
                  <a:cubicBezTo>
                    <a:pt x="71" y="0"/>
                    <a:pt x="71" y="0"/>
                    <a:pt x="70" y="0"/>
                  </a:cubicBezTo>
                  <a:cubicBezTo>
                    <a:pt x="48" y="23"/>
                    <a:pt x="48" y="23"/>
                    <a:pt x="48" y="23"/>
                  </a:cubicBezTo>
                  <a:cubicBezTo>
                    <a:pt x="46" y="25"/>
                    <a:pt x="45" y="28"/>
                    <a:pt x="45" y="31"/>
                  </a:cubicBezTo>
                  <a:cubicBezTo>
                    <a:pt x="45" y="31"/>
                    <a:pt x="45" y="31"/>
                    <a:pt x="45" y="31"/>
                  </a:cubicBezTo>
                  <a:cubicBezTo>
                    <a:pt x="46" y="46"/>
                    <a:pt x="46" y="46"/>
                    <a:pt x="46" y="46"/>
                  </a:cubicBezTo>
                  <a:cubicBezTo>
                    <a:pt x="38" y="54"/>
                    <a:pt x="38" y="54"/>
                    <a:pt x="38" y="54"/>
                  </a:cubicBezTo>
                  <a:cubicBezTo>
                    <a:pt x="23" y="68"/>
                    <a:pt x="23" y="68"/>
                    <a:pt x="23" y="68"/>
                  </a:cubicBezTo>
                  <a:cubicBezTo>
                    <a:pt x="23" y="69"/>
                    <a:pt x="23" y="69"/>
                    <a:pt x="23" y="69"/>
                  </a:cubicBezTo>
                  <a:cubicBezTo>
                    <a:pt x="9" y="83"/>
                    <a:pt x="9" y="83"/>
                    <a:pt x="9" y="83"/>
                  </a:cubicBezTo>
                  <a:cubicBezTo>
                    <a:pt x="2" y="89"/>
                    <a:pt x="2" y="89"/>
                    <a:pt x="2" y="89"/>
                  </a:cubicBezTo>
                  <a:cubicBezTo>
                    <a:pt x="2" y="90"/>
                    <a:pt x="1" y="91"/>
                    <a:pt x="1" y="92"/>
                  </a:cubicBezTo>
                  <a:cubicBezTo>
                    <a:pt x="1" y="97"/>
                    <a:pt x="1" y="97"/>
                    <a:pt x="1" y="97"/>
                  </a:cubicBezTo>
                  <a:cubicBezTo>
                    <a:pt x="0" y="100"/>
                    <a:pt x="3" y="103"/>
                    <a:pt x="5" y="103"/>
                  </a:cubicBezTo>
                  <a:cubicBezTo>
                    <a:pt x="6" y="103"/>
                    <a:pt x="6" y="103"/>
                    <a:pt x="6" y="103"/>
                  </a:cubicBezTo>
                  <a:cubicBezTo>
                    <a:pt x="11" y="102"/>
                    <a:pt x="11" y="102"/>
                    <a:pt x="11" y="102"/>
                  </a:cubicBezTo>
                  <a:cubicBezTo>
                    <a:pt x="12" y="102"/>
                    <a:pt x="13" y="102"/>
                    <a:pt x="14" y="101"/>
                  </a:cubicBezTo>
                  <a:cubicBezTo>
                    <a:pt x="59" y="57"/>
                    <a:pt x="59" y="57"/>
                    <a:pt x="59" y="57"/>
                  </a:cubicBezTo>
                  <a:cubicBezTo>
                    <a:pt x="72" y="58"/>
                    <a:pt x="72" y="58"/>
                    <a:pt x="72" y="58"/>
                  </a:cubicBezTo>
                  <a:cubicBezTo>
                    <a:pt x="72" y="58"/>
                    <a:pt x="72" y="58"/>
                    <a:pt x="72" y="58"/>
                  </a:cubicBezTo>
                  <a:cubicBezTo>
                    <a:pt x="72" y="58"/>
                    <a:pt x="73" y="58"/>
                    <a:pt x="73" y="58"/>
                  </a:cubicBezTo>
                  <a:cubicBezTo>
                    <a:pt x="75" y="58"/>
                    <a:pt x="78" y="57"/>
                    <a:pt x="80" y="55"/>
                  </a:cubicBezTo>
                  <a:cubicBezTo>
                    <a:pt x="102" y="32"/>
                    <a:pt x="102" y="32"/>
                    <a:pt x="102" y="32"/>
                  </a:cubicBezTo>
                  <a:cubicBezTo>
                    <a:pt x="104" y="31"/>
                    <a:pt x="103" y="29"/>
                    <a:pt x="101" y="29"/>
                  </a:cubicBezTo>
                  <a:lnTo>
                    <a:pt x="87" y="28"/>
                  </a:lnTo>
                  <a:close/>
                  <a:moveTo>
                    <a:pt x="87" y="28"/>
                  </a:moveTo>
                  <a:cubicBezTo>
                    <a:pt x="87" y="28"/>
                    <a:pt x="87" y="28"/>
                    <a:pt x="87"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46" name="Group 22"/>
          <p:cNvGrpSpPr>
            <a:grpSpLocks noChangeAspect="1"/>
          </p:cNvGrpSpPr>
          <p:nvPr/>
        </p:nvGrpSpPr>
        <p:grpSpPr>
          <a:xfrm>
            <a:off x="1300526" y="2229751"/>
            <a:ext cx="656152" cy="551350"/>
            <a:chOff x="4092" y="3320"/>
            <a:chExt cx="432" cy="363"/>
          </a:xfrm>
          <a:solidFill>
            <a:schemeClr val="accent1"/>
          </a:solidFill>
        </p:grpSpPr>
        <p:sp>
          <p:nvSpPr>
            <p:cNvPr id="47" name="Freeform 23"/>
            <p:cNvSpPr/>
            <p:nvPr/>
          </p:nvSpPr>
          <p:spPr bwMode="auto">
            <a:xfrm>
              <a:off x="4200" y="3365"/>
              <a:ext cx="214" cy="12"/>
            </a:xfrm>
            <a:custGeom>
              <a:avLst/>
              <a:gdLst>
                <a:gd name="T0" fmla="*/ 86 w 89"/>
                <a:gd name="T1" fmla="*/ 5 h 5"/>
                <a:gd name="T2" fmla="*/ 3 w 89"/>
                <a:gd name="T3" fmla="*/ 5 h 5"/>
                <a:gd name="T4" fmla="*/ 0 w 89"/>
                <a:gd name="T5" fmla="*/ 2 h 5"/>
                <a:gd name="T6" fmla="*/ 3 w 89"/>
                <a:gd name="T7" fmla="*/ 0 h 5"/>
                <a:gd name="T8" fmla="*/ 86 w 89"/>
                <a:gd name="T9" fmla="*/ 0 h 5"/>
                <a:gd name="T10" fmla="*/ 89 w 89"/>
                <a:gd name="T11" fmla="*/ 2 h 5"/>
                <a:gd name="T12" fmla="*/ 86 w 89"/>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9" h="5">
                  <a:moveTo>
                    <a:pt x="86" y="5"/>
                  </a:moveTo>
                  <a:cubicBezTo>
                    <a:pt x="3" y="5"/>
                    <a:pt x="3" y="5"/>
                    <a:pt x="3" y="5"/>
                  </a:cubicBezTo>
                  <a:cubicBezTo>
                    <a:pt x="2" y="5"/>
                    <a:pt x="0" y="4"/>
                    <a:pt x="0" y="2"/>
                  </a:cubicBezTo>
                  <a:cubicBezTo>
                    <a:pt x="0" y="1"/>
                    <a:pt x="2" y="0"/>
                    <a:pt x="3" y="0"/>
                  </a:cubicBezTo>
                  <a:cubicBezTo>
                    <a:pt x="86" y="0"/>
                    <a:pt x="86" y="0"/>
                    <a:pt x="86" y="0"/>
                  </a:cubicBezTo>
                  <a:cubicBezTo>
                    <a:pt x="87" y="0"/>
                    <a:pt x="89" y="1"/>
                    <a:pt x="89" y="2"/>
                  </a:cubicBezTo>
                  <a:cubicBezTo>
                    <a:pt x="89" y="4"/>
                    <a:pt x="87" y="5"/>
                    <a:pt x="8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8" name="Line 24"/>
            <p:cNvSpPr>
              <a:spLocks noChangeShapeType="1"/>
            </p:cNvSpPr>
            <p:nvPr/>
          </p:nvSpPr>
          <p:spPr bwMode="auto">
            <a:xfrm flipH="1">
              <a:off x="4407" y="3387"/>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9" name="Line 25"/>
            <p:cNvSpPr>
              <a:spLocks noChangeShapeType="1"/>
            </p:cNvSpPr>
            <p:nvPr/>
          </p:nvSpPr>
          <p:spPr bwMode="auto">
            <a:xfrm flipH="1">
              <a:off x="4407" y="3387"/>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0" name="Line 26"/>
            <p:cNvSpPr>
              <a:spLocks noChangeShapeType="1"/>
            </p:cNvSpPr>
            <p:nvPr/>
          </p:nvSpPr>
          <p:spPr bwMode="auto">
            <a:xfrm flipH="1">
              <a:off x="4208" y="3387"/>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1" name="Line 27"/>
            <p:cNvSpPr>
              <a:spLocks noChangeShapeType="1"/>
            </p:cNvSpPr>
            <p:nvPr/>
          </p:nvSpPr>
          <p:spPr bwMode="auto">
            <a:xfrm flipH="1">
              <a:off x="4208" y="3387"/>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2" name="Freeform 28"/>
            <p:cNvSpPr/>
            <p:nvPr/>
          </p:nvSpPr>
          <p:spPr bwMode="auto">
            <a:xfrm>
              <a:off x="4200" y="3413"/>
              <a:ext cx="214" cy="12"/>
            </a:xfrm>
            <a:custGeom>
              <a:avLst/>
              <a:gdLst>
                <a:gd name="T0" fmla="*/ 86 w 89"/>
                <a:gd name="T1" fmla="*/ 5 h 5"/>
                <a:gd name="T2" fmla="*/ 3 w 89"/>
                <a:gd name="T3" fmla="*/ 5 h 5"/>
                <a:gd name="T4" fmla="*/ 0 w 89"/>
                <a:gd name="T5" fmla="*/ 3 h 5"/>
                <a:gd name="T6" fmla="*/ 3 w 89"/>
                <a:gd name="T7" fmla="*/ 0 h 5"/>
                <a:gd name="T8" fmla="*/ 86 w 89"/>
                <a:gd name="T9" fmla="*/ 0 h 5"/>
                <a:gd name="T10" fmla="*/ 89 w 89"/>
                <a:gd name="T11" fmla="*/ 3 h 5"/>
                <a:gd name="T12" fmla="*/ 86 w 89"/>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9" h="5">
                  <a:moveTo>
                    <a:pt x="86" y="5"/>
                  </a:moveTo>
                  <a:cubicBezTo>
                    <a:pt x="3" y="5"/>
                    <a:pt x="3" y="5"/>
                    <a:pt x="3" y="5"/>
                  </a:cubicBezTo>
                  <a:cubicBezTo>
                    <a:pt x="2" y="5"/>
                    <a:pt x="0" y="4"/>
                    <a:pt x="0" y="3"/>
                  </a:cubicBezTo>
                  <a:cubicBezTo>
                    <a:pt x="0" y="1"/>
                    <a:pt x="2" y="0"/>
                    <a:pt x="3" y="0"/>
                  </a:cubicBezTo>
                  <a:cubicBezTo>
                    <a:pt x="86" y="0"/>
                    <a:pt x="86" y="0"/>
                    <a:pt x="86" y="0"/>
                  </a:cubicBezTo>
                  <a:cubicBezTo>
                    <a:pt x="87" y="0"/>
                    <a:pt x="89" y="1"/>
                    <a:pt x="89" y="3"/>
                  </a:cubicBezTo>
                  <a:cubicBezTo>
                    <a:pt x="89" y="4"/>
                    <a:pt x="87" y="5"/>
                    <a:pt x="8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3" name="Line 29"/>
            <p:cNvSpPr>
              <a:spLocks noChangeShapeType="1"/>
            </p:cNvSpPr>
            <p:nvPr/>
          </p:nvSpPr>
          <p:spPr bwMode="auto">
            <a:xfrm flipH="1">
              <a:off x="4407" y="345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4" name="Line 30"/>
            <p:cNvSpPr>
              <a:spLocks noChangeShapeType="1"/>
            </p:cNvSpPr>
            <p:nvPr/>
          </p:nvSpPr>
          <p:spPr bwMode="auto">
            <a:xfrm flipH="1">
              <a:off x="4407" y="345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5" name="Line 31"/>
            <p:cNvSpPr>
              <a:spLocks noChangeShapeType="1"/>
            </p:cNvSpPr>
            <p:nvPr/>
          </p:nvSpPr>
          <p:spPr bwMode="auto">
            <a:xfrm flipH="1">
              <a:off x="4208" y="345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6" name="Line 32"/>
            <p:cNvSpPr>
              <a:spLocks noChangeShapeType="1"/>
            </p:cNvSpPr>
            <p:nvPr/>
          </p:nvSpPr>
          <p:spPr bwMode="auto">
            <a:xfrm flipH="1">
              <a:off x="4208" y="345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7" name="Freeform 33"/>
            <p:cNvSpPr/>
            <p:nvPr/>
          </p:nvSpPr>
          <p:spPr bwMode="auto">
            <a:xfrm>
              <a:off x="4162" y="3320"/>
              <a:ext cx="290" cy="146"/>
            </a:xfrm>
            <a:custGeom>
              <a:avLst/>
              <a:gdLst>
                <a:gd name="T0" fmla="*/ 117 w 121"/>
                <a:gd name="T1" fmla="*/ 61 h 61"/>
                <a:gd name="T2" fmla="*/ 114 w 121"/>
                <a:gd name="T3" fmla="*/ 58 h 61"/>
                <a:gd name="T4" fmla="*/ 114 w 121"/>
                <a:gd name="T5" fmla="*/ 10 h 61"/>
                <a:gd name="T6" fmla="*/ 110 w 121"/>
                <a:gd name="T7" fmla="*/ 7 h 61"/>
                <a:gd name="T8" fmla="*/ 11 w 121"/>
                <a:gd name="T9" fmla="*/ 7 h 61"/>
                <a:gd name="T10" fmla="*/ 7 w 121"/>
                <a:gd name="T11" fmla="*/ 10 h 61"/>
                <a:gd name="T12" fmla="*/ 7 w 121"/>
                <a:gd name="T13" fmla="*/ 58 h 61"/>
                <a:gd name="T14" fmla="*/ 4 w 121"/>
                <a:gd name="T15" fmla="*/ 61 h 61"/>
                <a:gd name="T16" fmla="*/ 0 w 121"/>
                <a:gd name="T17" fmla="*/ 58 h 61"/>
                <a:gd name="T18" fmla="*/ 0 w 121"/>
                <a:gd name="T19" fmla="*/ 10 h 61"/>
                <a:gd name="T20" fmla="*/ 11 w 121"/>
                <a:gd name="T21" fmla="*/ 0 h 61"/>
                <a:gd name="T22" fmla="*/ 110 w 121"/>
                <a:gd name="T23" fmla="*/ 0 h 61"/>
                <a:gd name="T24" fmla="*/ 121 w 121"/>
                <a:gd name="T25" fmla="*/ 10 h 61"/>
                <a:gd name="T26" fmla="*/ 121 w 121"/>
                <a:gd name="T27" fmla="*/ 58 h 61"/>
                <a:gd name="T28" fmla="*/ 117 w 121"/>
                <a:gd name="T29"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61">
                  <a:moveTo>
                    <a:pt x="117" y="61"/>
                  </a:moveTo>
                  <a:cubicBezTo>
                    <a:pt x="115" y="61"/>
                    <a:pt x="114" y="60"/>
                    <a:pt x="114" y="58"/>
                  </a:cubicBezTo>
                  <a:cubicBezTo>
                    <a:pt x="114" y="10"/>
                    <a:pt x="114" y="10"/>
                    <a:pt x="114" y="10"/>
                  </a:cubicBezTo>
                  <a:cubicBezTo>
                    <a:pt x="114" y="8"/>
                    <a:pt x="112" y="7"/>
                    <a:pt x="110" y="7"/>
                  </a:cubicBezTo>
                  <a:cubicBezTo>
                    <a:pt x="11" y="7"/>
                    <a:pt x="11" y="7"/>
                    <a:pt x="11" y="7"/>
                  </a:cubicBezTo>
                  <a:cubicBezTo>
                    <a:pt x="9" y="7"/>
                    <a:pt x="7" y="8"/>
                    <a:pt x="7" y="10"/>
                  </a:cubicBezTo>
                  <a:cubicBezTo>
                    <a:pt x="7" y="58"/>
                    <a:pt x="7" y="58"/>
                    <a:pt x="7" y="58"/>
                  </a:cubicBezTo>
                  <a:cubicBezTo>
                    <a:pt x="7" y="60"/>
                    <a:pt x="6" y="61"/>
                    <a:pt x="4" y="61"/>
                  </a:cubicBezTo>
                  <a:cubicBezTo>
                    <a:pt x="2" y="61"/>
                    <a:pt x="0" y="60"/>
                    <a:pt x="0" y="58"/>
                  </a:cubicBezTo>
                  <a:cubicBezTo>
                    <a:pt x="0" y="10"/>
                    <a:pt x="0" y="10"/>
                    <a:pt x="0" y="10"/>
                  </a:cubicBezTo>
                  <a:cubicBezTo>
                    <a:pt x="0" y="4"/>
                    <a:pt x="5" y="0"/>
                    <a:pt x="11" y="0"/>
                  </a:cubicBezTo>
                  <a:cubicBezTo>
                    <a:pt x="110" y="0"/>
                    <a:pt x="110" y="0"/>
                    <a:pt x="110" y="0"/>
                  </a:cubicBezTo>
                  <a:cubicBezTo>
                    <a:pt x="116" y="0"/>
                    <a:pt x="121" y="4"/>
                    <a:pt x="121" y="10"/>
                  </a:cubicBezTo>
                  <a:cubicBezTo>
                    <a:pt x="121" y="58"/>
                    <a:pt x="121" y="58"/>
                    <a:pt x="121" y="58"/>
                  </a:cubicBezTo>
                  <a:cubicBezTo>
                    <a:pt x="121" y="60"/>
                    <a:pt x="119" y="61"/>
                    <a:pt x="117"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8" name="Freeform 34"/>
            <p:cNvSpPr/>
            <p:nvPr/>
          </p:nvSpPr>
          <p:spPr bwMode="auto">
            <a:xfrm>
              <a:off x="4095" y="3368"/>
              <a:ext cx="57" cy="82"/>
            </a:xfrm>
            <a:custGeom>
              <a:avLst/>
              <a:gdLst>
                <a:gd name="T0" fmla="*/ 0 w 24"/>
                <a:gd name="T1" fmla="*/ 16 h 34"/>
                <a:gd name="T2" fmla="*/ 21 w 24"/>
                <a:gd name="T3" fmla="*/ 0 h 34"/>
                <a:gd name="T4" fmla="*/ 24 w 24"/>
                <a:gd name="T5" fmla="*/ 1 h 34"/>
                <a:gd name="T6" fmla="*/ 24 w 24"/>
                <a:gd name="T7" fmla="*/ 33 h 34"/>
                <a:gd name="T8" fmla="*/ 21 w 24"/>
                <a:gd name="T9" fmla="*/ 34 h 34"/>
                <a:gd name="T10" fmla="*/ 0 w 24"/>
                <a:gd name="T11" fmla="*/ 18 h 34"/>
                <a:gd name="T12" fmla="*/ 0 w 24"/>
                <a:gd name="T13" fmla="*/ 16 h 34"/>
              </a:gdLst>
              <a:ahLst/>
              <a:cxnLst>
                <a:cxn ang="0">
                  <a:pos x="T0" y="T1"/>
                </a:cxn>
                <a:cxn ang="0">
                  <a:pos x="T2" y="T3"/>
                </a:cxn>
                <a:cxn ang="0">
                  <a:pos x="T4" y="T5"/>
                </a:cxn>
                <a:cxn ang="0">
                  <a:pos x="T6" y="T7"/>
                </a:cxn>
                <a:cxn ang="0">
                  <a:pos x="T8" y="T9"/>
                </a:cxn>
                <a:cxn ang="0">
                  <a:pos x="T10" y="T11"/>
                </a:cxn>
                <a:cxn ang="0">
                  <a:pos x="T12" y="T13"/>
                </a:cxn>
              </a:cxnLst>
              <a:rect l="0" t="0" r="r" b="b"/>
              <a:pathLst>
                <a:path w="24" h="34">
                  <a:moveTo>
                    <a:pt x="0" y="16"/>
                  </a:moveTo>
                  <a:cubicBezTo>
                    <a:pt x="21" y="0"/>
                    <a:pt x="21" y="0"/>
                    <a:pt x="21" y="0"/>
                  </a:cubicBezTo>
                  <a:cubicBezTo>
                    <a:pt x="22" y="0"/>
                    <a:pt x="24" y="0"/>
                    <a:pt x="24" y="1"/>
                  </a:cubicBezTo>
                  <a:cubicBezTo>
                    <a:pt x="24" y="33"/>
                    <a:pt x="24" y="33"/>
                    <a:pt x="24" y="33"/>
                  </a:cubicBezTo>
                  <a:cubicBezTo>
                    <a:pt x="24" y="34"/>
                    <a:pt x="22" y="34"/>
                    <a:pt x="21" y="34"/>
                  </a:cubicBezTo>
                  <a:cubicBezTo>
                    <a:pt x="0" y="18"/>
                    <a:pt x="0" y="18"/>
                    <a:pt x="0" y="18"/>
                  </a:cubicBezTo>
                  <a:cubicBezTo>
                    <a:pt x="0" y="18"/>
                    <a:pt x="0" y="17"/>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9" name="Freeform 35"/>
            <p:cNvSpPr/>
            <p:nvPr/>
          </p:nvSpPr>
          <p:spPr bwMode="auto">
            <a:xfrm>
              <a:off x="4464" y="3370"/>
              <a:ext cx="58" cy="80"/>
            </a:xfrm>
            <a:custGeom>
              <a:avLst/>
              <a:gdLst>
                <a:gd name="T0" fmla="*/ 2 w 24"/>
                <a:gd name="T1" fmla="*/ 0 h 33"/>
                <a:gd name="T2" fmla="*/ 23 w 24"/>
                <a:gd name="T3" fmla="*/ 15 h 33"/>
                <a:gd name="T4" fmla="*/ 23 w 24"/>
                <a:gd name="T5" fmla="*/ 17 h 33"/>
                <a:gd name="T6" fmla="*/ 2 w 24"/>
                <a:gd name="T7" fmla="*/ 33 h 33"/>
                <a:gd name="T8" fmla="*/ 0 w 24"/>
                <a:gd name="T9" fmla="*/ 32 h 33"/>
                <a:gd name="T10" fmla="*/ 0 w 24"/>
                <a:gd name="T11" fmla="*/ 2 h 33"/>
                <a:gd name="T12" fmla="*/ 2 w 24"/>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2" y="0"/>
                  </a:moveTo>
                  <a:cubicBezTo>
                    <a:pt x="23" y="15"/>
                    <a:pt x="23" y="15"/>
                    <a:pt x="23" y="15"/>
                  </a:cubicBezTo>
                  <a:cubicBezTo>
                    <a:pt x="24" y="16"/>
                    <a:pt x="24" y="17"/>
                    <a:pt x="23" y="17"/>
                  </a:cubicBezTo>
                  <a:cubicBezTo>
                    <a:pt x="2" y="33"/>
                    <a:pt x="2" y="33"/>
                    <a:pt x="2" y="33"/>
                  </a:cubicBezTo>
                  <a:cubicBezTo>
                    <a:pt x="1" y="33"/>
                    <a:pt x="0" y="33"/>
                    <a:pt x="0" y="32"/>
                  </a:cubicBezTo>
                  <a:cubicBezTo>
                    <a:pt x="0" y="2"/>
                    <a:pt x="0" y="2"/>
                    <a:pt x="0" y="2"/>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60" name="Freeform 36"/>
            <p:cNvSpPr/>
            <p:nvPr/>
          </p:nvSpPr>
          <p:spPr bwMode="auto">
            <a:xfrm>
              <a:off x="4092" y="3430"/>
              <a:ext cx="140" cy="248"/>
            </a:xfrm>
            <a:custGeom>
              <a:avLst/>
              <a:gdLst>
                <a:gd name="T0" fmla="*/ 0 w 58"/>
                <a:gd name="T1" fmla="*/ 2 h 103"/>
                <a:gd name="T2" fmla="*/ 0 w 58"/>
                <a:gd name="T3" fmla="*/ 101 h 103"/>
                <a:gd name="T4" fmla="*/ 2 w 58"/>
                <a:gd name="T5" fmla="*/ 102 h 103"/>
                <a:gd name="T6" fmla="*/ 58 w 58"/>
                <a:gd name="T7" fmla="*/ 44 h 103"/>
                <a:gd name="T8" fmla="*/ 57 w 58"/>
                <a:gd name="T9" fmla="*/ 42 h 103"/>
                <a:gd name="T10" fmla="*/ 2 w 58"/>
                <a:gd name="T11" fmla="*/ 1 h 103"/>
                <a:gd name="T12" fmla="*/ 0 w 58"/>
                <a:gd name="T13" fmla="*/ 2 h 103"/>
              </a:gdLst>
              <a:ahLst/>
              <a:cxnLst>
                <a:cxn ang="0">
                  <a:pos x="T0" y="T1"/>
                </a:cxn>
                <a:cxn ang="0">
                  <a:pos x="T2" y="T3"/>
                </a:cxn>
                <a:cxn ang="0">
                  <a:pos x="T4" y="T5"/>
                </a:cxn>
                <a:cxn ang="0">
                  <a:pos x="T6" y="T7"/>
                </a:cxn>
                <a:cxn ang="0">
                  <a:pos x="T8" y="T9"/>
                </a:cxn>
                <a:cxn ang="0">
                  <a:pos x="T10" y="T11"/>
                </a:cxn>
                <a:cxn ang="0">
                  <a:pos x="T12" y="T13"/>
                </a:cxn>
              </a:cxnLst>
              <a:rect l="0" t="0" r="r" b="b"/>
              <a:pathLst>
                <a:path w="57" h="103">
                  <a:moveTo>
                    <a:pt x="0" y="2"/>
                  </a:moveTo>
                  <a:cubicBezTo>
                    <a:pt x="0" y="101"/>
                    <a:pt x="0" y="101"/>
                    <a:pt x="0" y="101"/>
                  </a:cubicBezTo>
                  <a:cubicBezTo>
                    <a:pt x="0" y="102"/>
                    <a:pt x="1" y="103"/>
                    <a:pt x="2" y="102"/>
                  </a:cubicBezTo>
                  <a:cubicBezTo>
                    <a:pt x="58" y="44"/>
                    <a:pt x="58" y="44"/>
                    <a:pt x="58" y="44"/>
                  </a:cubicBezTo>
                  <a:cubicBezTo>
                    <a:pt x="58" y="43"/>
                    <a:pt x="58" y="42"/>
                    <a:pt x="57" y="42"/>
                  </a:cubicBezTo>
                  <a:cubicBezTo>
                    <a:pt x="2" y="1"/>
                    <a:pt x="2" y="1"/>
                    <a:pt x="2" y="1"/>
                  </a:cubicBezTo>
                  <a:cubicBezTo>
                    <a:pt x="1"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61" name="Freeform 37"/>
            <p:cNvSpPr/>
            <p:nvPr/>
          </p:nvSpPr>
          <p:spPr bwMode="auto">
            <a:xfrm>
              <a:off x="4383" y="3430"/>
              <a:ext cx="141" cy="248"/>
            </a:xfrm>
            <a:custGeom>
              <a:avLst/>
              <a:gdLst>
                <a:gd name="T0" fmla="*/ 59 w 59"/>
                <a:gd name="T1" fmla="*/ 2 h 103"/>
                <a:gd name="T2" fmla="*/ 59 w 59"/>
                <a:gd name="T3" fmla="*/ 101 h 103"/>
                <a:gd name="T4" fmla="*/ 56 w 59"/>
                <a:gd name="T5" fmla="*/ 102 h 103"/>
                <a:gd name="T6" fmla="*/ 1 w 59"/>
                <a:gd name="T7" fmla="*/ 44 h 103"/>
                <a:gd name="T8" fmla="*/ 1 w 59"/>
                <a:gd name="T9" fmla="*/ 42 h 103"/>
                <a:gd name="T10" fmla="*/ 56 w 59"/>
                <a:gd name="T11" fmla="*/ 1 h 103"/>
                <a:gd name="T12" fmla="*/ 59 w 59"/>
                <a:gd name="T13" fmla="*/ 2 h 103"/>
              </a:gdLst>
              <a:ahLst/>
              <a:cxnLst>
                <a:cxn ang="0">
                  <a:pos x="T0" y="T1"/>
                </a:cxn>
                <a:cxn ang="0">
                  <a:pos x="T2" y="T3"/>
                </a:cxn>
                <a:cxn ang="0">
                  <a:pos x="T4" y="T5"/>
                </a:cxn>
                <a:cxn ang="0">
                  <a:pos x="T6" y="T7"/>
                </a:cxn>
                <a:cxn ang="0">
                  <a:pos x="T8" y="T9"/>
                </a:cxn>
                <a:cxn ang="0">
                  <a:pos x="T10" y="T11"/>
                </a:cxn>
                <a:cxn ang="0">
                  <a:pos x="T12" y="T13"/>
                </a:cxn>
              </a:cxnLst>
              <a:rect l="0" t="0" r="r" b="b"/>
              <a:pathLst>
                <a:path w="59" h="103">
                  <a:moveTo>
                    <a:pt x="59" y="2"/>
                  </a:moveTo>
                  <a:cubicBezTo>
                    <a:pt x="59" y="101"/>
                    <a:pt x="59" y="101"/>
                    <a:pt x="59" y="101"/>
                  </a:cubicBezTo>
                  <a:cubicBezTo>
                    <a:pt x="59" y="102"/>
                    <a:pt x="57" y="103"/>
                    <a:pt x="56" y="102"/>
                  </a:cubicBezTo>
                  <a:cubicBezTo>
                    <a:pt x="1" y="44"/>
                    <a:pt x="1" y="44"/>
                    <a:pt x="1" y="44"/>
                  </a:cubicBezTo>
                  <a:cubicBezTo>
                    <a:pt x="0" y="43"/>
                    <a:pt x="0" y="42"/>
                    <a:pt x="1" y="42"/>
                  </a:cubicBezTo>
                  <a:cubicBezTo>
                    <a:pt x="56" y="1"/>
                    <a:pt x="56" y="1"/>
                    <a:pt x="56" y="1"/>
                  </a:cubicBezTo>
                  <a:cubicBezTo>
                    <a:pt x="57" y="0"/>
                    <a:pt x="59" y="1"/>
                    <a:pt x="5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62" name="Line 38"/>
            <p:cNvSpPr>
              <a:spLocks noChangeShapeType="1"/>
            </p:cNvSpPr>
            <p:nvPr/>
          </p:nvSpPr>
          <p:spPr bwMode="auto">
            <a:xfrm flipH="1">
              <a:off x="4112" y="3683"/>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63" name="Line 39"/>
            <p:cNvSpPr>
              <a:spLocks noChangeShapeType="1"/>
            </p:cNvSpPr>
            <p:nvPr/>
          </p:nvSpPr>
          <p:spPr bwMode="auto">
            <a:xfrm flipH="1">
              <a:off x="4112" y="3683"/>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64" name="Freeform 40"/>
            <p:cNvSpPr/>
            <p:nvPr/>
          </p:nvSpPr>
          <p:spPr bwMode="auto">
            <a:xfrm>
              <a:off x="4116" y="3481"/>
              <a:ext cx="380" cy="202"/>
            </a:xfrm>
            <a:custGeom>
              <a:avLst/>
              <a:gdLst>
                <a:gd name="T0" fmla="*/ 78 w 158"/>
                <a:gd name="T1" fmla="*/ 0 h 84"/>
                <a:gd name="T2" fmla="*/ 0 w 158"/>
                <a:gd name="T3" fmla="*/ 81 h 84"/>
                <a:gd name="T4" fmla="*/ 2 w 158"/>
                <a:gd name="T5" fmla="*/ 84 h 84"/>
                <a:gd name="T6" fmla="*/ 156 w 158"/>
                <a:gd name="T7" fmla="*/ 84 h 84"/>
                <a:gd name="T8" fmla="*/ 158 w 158"/>
                <a:gd name="T9" fmla="*/ 81 h 84"/>
                <a:gd name="T10" fmla="*/ 80 w 158"/>
                <a:gd name="T11" fmla="*/ 0 h 84"/>
                <a:gd name="T12" fmla="*/ 78 w 15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158" h="84">
                  <a:moveTo>
                    <a:pt x="78" y="0"/>
                  </a:moveTo>
                  <a:cubicBezTo>
                    <a:pt x="0" y="81"/>
                    <a:pt x="0" y="81"/>
                    <a:pt x="0" y="81"/>
                  </a:cubicBezTo>
                  <a:cubicBezTo>
                    <a:pt x="0" y="82"/>
                    <a:pt x="0" y="84"/>
                    <a:pt x="2" y="84"/>
                  </a:cubicBezTo>
                  <a:cubicBezTo>
                    <a:pt x="156" y="84"/>
                    <a:pt x="156" y="84"/>
                    <a:pt x="156" y="84"/>
                  </a:cubicBezTo>
                  <a:cubicBezTo>
                    <a:pt x="158" y="84"/>
                    <a:pt x="158" y="82"/>
                    <a:pt x="158" y="81"/>
                  </a:cubicBezTo>
                  <a:cubicBezTo>
                    <a:pt x="80" y="0"/>
                    <a:pt x="80" y="0"/>
                    <a:pt x="80" y="0"/>
                  </a:cubicBezTo>
                  <a:cubicBezTo>
                    <a:pt x="80" y="0"/>
                    <a:pt x="79" y="0"/>
                    <a:pt x="7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65" name="Group 47"/>
          <p:cNvGrpSpPr>
            <a:grpSpLocks noChangeAspect="1"/>
          </p:cNvGrpSpPr>
          <p:nvPr/>
        </p:nvGrpSpPr>
        <p:grpSpPr>
          <a:xfrm>
            <a:off x="10176297" y="1936609"/>
            <a:ext cx="713869" cy="622737"/>
            <a:chOff x="6040" y="3231"/>
            <a:chExt cx="470" cy="410"/>
          </a:xfrm>
          <a:solidFill>
            <a:schemeClr val="accent2"/>
          </a:solidFill>
        </p:grpSpPr>
        <p:sp>
          <p:nvSpPr>
            <p:cNvPr id="66" name="Rectangle 48"/>
            <p:cNvSpPr>
              <a:spLocks noChangeArrowheads="1"/>
            </p:cNvSpPr>
            <p:nvPr/>
          </p:nvSpPr>
          <p:spPr bwMode="auto">
            <a:xfrm>
              <a:off x="6040" y="3313"/>
              <a:ext cx="225" cy="9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67" name="Rectangle 49"/>
            <p:cNvSpPr>
              <a:spLocks noChangeArrowheads="1"/>
            </p:cNvSpPr>
            <p:nvPr/>
          </p:nvSpPr>
          <p:spPr bwMode="auto">
            <a:xfrm>
              <a:off x="6287" y="3313"/>
              <a:ext cx="223" cy="9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68" name="Rectangle 50"/>
            <p:cNvSpPr>
              <a:spLocks noChangeArrowheads="1"/>
            </p:cNvSpPr>
            <p:nvPr/>
          </p:nvSpPr>
          <p:spPr bwMode="auto">
            <a:xfrm>
              <a:off x="6085" y="3424"/>
              <a:ext cx="180" cy="2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69" name="Rectangle 51"/>
            <p:cNvSpPr>
              <a:spLocks noChangeArrowheads="1"/>
            </p:cNvSpPr>
            <p:nvPr/>
          </p:nvSpPr>
          <p:spPr bwMode="auto">
            <a:xfrm>
              <a:off x="6287" y="3424"/>
              <a:ext cx="180" cy="2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0" name="Freeform 52"/>
            <p:cNvSpPr/>
            <p:nvPr/>
          </p:nvSpPr>
          <p:spPr bwMode="auto">
            <a:xfrm>
              <a:off x="6282" y="3231"/>
              <a:ext cx="108" cy="63"/>
            </a:xfrm>
            <a:custGeom>
              <a:avLst/>
              <a:gdLst>
                <a:gd name="T0" fmla="*/ 25 w 45"/>
                <a:gd name="T1" fmla="*/ 0 h 26"/>
                <a:gd name="T2" fmla="*/ 0 w 45"/>
                <a:gd name="T3" fmla="*/ 26 h 26"/>
                <a:gd name="T4" fmla="*/ 45 w 45"/>
                <a:gd name="T5" fmla="*/ 26 h 26"/>
                <a:gd name="T6" fmla="*/ 25 w 45"/>
                <a:gd name="T7" fmla="*/ 0 h 26"/>
              </a:gdLst>
              <a:ahLst/>
              <a:cxnLst>
                <a:cxn ang="0">
                  <a:pos x="T0" y="T1"/>
                </a:cxn>
                <a:cxn ang="0">
                  <a:pos x="T2" y="T3"/>
                </a:cxn>
                <a:cxn ang="0">
                  <a:pos x="T4" y="T5"/>
                </a:cxn>
                <a:cxn ang="0">
                  <a:pos x="T6" y="T7"/>
                </a:cxn>
              </a:cxnLst>
              <a:rect l="0" t="0" r="r" b="b"/>
              <a:pathLst>
                <a:path w="45" h="26">
                  <a:moveTo>
                    <a:pt x="25" y="0"/>
                  </a:moveTo>
                  <a:cubicBezTo>
                    <a:pt x="11" y="0"/>
                    <a:pt x="0" y="26"/>
                    <a:pt x="0" y="26"/>
                  </a:cubicBezTo>
                  <a:cubicBezTo>
                    <a:pt x="45" y="26"/>
                    <a:pt x="45" y="26"/>
                    <a:pt x="45" y="26"/>
                  </a:cubicBezTo>
                  <a:cubicBezTo>
                    <a:pt x="45" y="12"/>
                    <a:pt x="38"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1" name="Freeform 53"/>
            <p:cNvSpPr/>
            <p:nvPr/>
          </p:nvSpPr>
          <p:spPr bwMode="auto">
            <a:xfrm>
              <a:off x="6162" y="3231"/>
              <a:ext cx="108" cy="63"/>
            </a:xfrm>
            <a:custGeom>
              <a:avLst/>
              <a:gdLst>
                <a:gd name="T0" fmla="*/ 20 w 45"/>
                <a:gd name="T1" fmla="*/ 0 h 26"/>
                <a:gd name="T2" fmla="*/ 0 w 45"/>
                <a:gd name="T3" fmla="*/ 26 h 26"/>
                <a:gd name="T4" fmla="*/ 45 w 45"/>
                <a:gd name="T5" fmla="*/ 26 h 26"/>
                <a:gd name="T6" fmla="*/ 20 w 45"/>
                <a:gd name="T7" fmla="*/ 0 h 26"/>
              </a:gdLst>
              <a:ahLst/>
              <a:cxnLst>
                <a:cxn ang="0">
                  <a:pos x="T0" y="T1"/>
                </a:cxn>
                <a:cxn ang="0">
                  <a:pos x="T2" y="T3"/>
                </a:cxn>
                <a:cxn ang="0">
                  <a:pos x="T4" y="T5"/>
                </a:cxn>
                <a:cxn ang="0">
                  <a:pos x="T6" y="T7"/>
                </a:cxn>
              </a:cxnLst>
              <a:rect l="0" t="0" r="r" b="b"/>
              <a:pathLst>
                <a:path w="45" h="26">
                  <a:moveTo>
                    <a:pt x="20" y="0"/>
                  </a:moveTo>
                  <a:cubicBezTo>
                    <a:pt x="6" y="0"/>
                    <a:pt x="0" y="12"/>
                    <a:pt x="0" y="26"/>
                  </a:cubicBezTo>
                  <a:cubicBezTo>
                    <a:pt x="45" y="26"/>
                    <a:pt x="45" y="26"/>
                    <a:pt x="45" y="26"/>
                  </a:cubicBezTo>
                  <a:cubicBezTo>
                    <a:pt x="45" y="26"/>
                    <a:pt x="34"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72" name="Freeform 5"/>
          <p:cNvSpPr>
            <a:spLocks noEditPoints="1"/>
          </p:cNvSpPr>
          <p:nvPr/>
        </p:nvSpPr>
        <p:spPr bwMode="auto">
          <a:xfrm>
            <a:off x="1279262" y="4834682"/>
            <a:ext cx="698680" cy="700198"/>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122 w 192"/>
              <a:gd name="T11" fmla="*/ 133 h 192"/>
              <a:gd name="T12" fmla="*/ 101 w 192"/>
              <a:gd name="T13" fmla="*/ 142 h 192"/>
              <a:gd name="T14" fmla="*/ 101 w 192"/>
              <a:gd name="T15" fmla="*/ 156 h 192"/>
              <a:gd name="T16" fmla="*/ 96 w 192"/>
              <a:gd name="T17" fmla="*/ 156 h 192"/>
              <a:gd name="T18" fmla="*/ 90 w 192"/>
              <a:gd name="T19" fmla="*/ 156 h 192"/>
              <a:gd name="T20" fmla="*/ 90 w 192"/>
              <a:gd name="T21" fmla="*/ 143 h 192"/>
              <a:gd name="T22" fmla="*/ 62 w 192"/>
              <a:gd name="T23" fmla="*/ 117 h 192"/>
              <a:gd name="T24" fmla="*/ 80 w 192"/>
              <a:gd name="T25" fmla="*/ 112 h 192"/>
              <a:gd name="T26" fmla="*/ 96 w 192"/>
              <a:gd name="T27" fmla="*/ 127 h 192"/>
              <a:gd name="T28" fmla="*/ 96 w 192"/>
              <a:gd name="T29" fmla="*/ 127 h 192"/>
              <a:gd name="T30" fmla="*/ 106 w 192"/>
              <a:gd name="T31" fmla="*/ 124 h 192"/>
              <a:gd name="T32" fmla="*/ 109 w 192"/>
              <a:gd name="T33" fmla="*/ 116 h 192"/>
              <a:gd name="T34" fmla="*/ 106 w 192"/>
              <a:gd name="T35" fmla="*/ 109 h 192"/>
              <a:gd name="T36" fmla="*/ 96 w 192"/>
              <a:gd name="T37" fmla="*/ 104 h 192"/>
              <a:gd name="T38" fmla="*/ 92 w 192"/>
              <a:gd name="T39" fmla="*/ 103 h 192"/>
              <a:gd name="T40" fmla="*/ 77 w 192"/>
              <a:gd name="T41" fmla="*/ 96 h 192"/>
              <a:gd name="T42" fmla="*/ 69 w 192"/>
              <a:gd name="T43" fmla="*/ 88 h 192"/>
              <a:gd name="T44" fmla="*/ 66 w 192"/>
              <a:gd name="T45" fmla="*/ 74 h 192"/>
              <a:gd name="T46" fmla="*/ 72 w 192"/>
              <a:gd name="T47" fmla="*/ 56 h 192"/>
              <a:gd name="T48" fmla="*/ 90 w 192"/>
              <a:gd name="T49" fmla="*/ 47 h 192"/>
              <a:gd name="T50" fmla="*/ 90 w 192"/>
              <a:gd name="T51" fmla="*/ 36 h 192"/>
              <a:gd name="T52" fmla="*/ 96 w 192"/>
              <a:gd name="T53" fmla="*/ 36 h 192"/>
              <a:gd name="T54" fmla="*/ 101 w 192"/>
              <a:gd name="T55" fmla="*/ 36 h 192"/>
              <a:gd name="T56" fmla="*/ 101 w 192"/>
              <a:gd name="T57" fmla="*/ 47 h 192"/>
              <a:gd name="T58" fmla="*/ 126 w 192"/>
              <a:gd name="T59" fmla="*/ 68 h 192"/>
              <a:gd name="T60" fmla="*/ 110 w 192"/>
              <a:gd name="T61" fmla="*/ 75 h 192"/>
              <a:gd name="T62" fmla="*/ 96 w 192"/>
              <a:gd name="T63" fmla="*/ 61 h 192"/>
              <a:gd name="T64" fmla="*/ 96 w 192"/>
              <a:gd name="T65" fmla="*/ 61 h 192"/>
              <a:gd name="T66" fmla="*/ 88 w 192"/>
              <a:gd name="T67" fmla="*/ 64 h 192"/>
              <a:gd name="T68" fmla="*/ 86 w 192"/>
              <a:gd name="T69" fmla="*/ 71 h 192"/>
              <a:gd name="T70" fmla="*/ 88 w 192"/>
              <a:gd name="T71" fmla="*/ 78 h 192"/>
              <a:gd name="T72" fmla="*/ 96 w 192"/>
              <a:gd name="T73" fmla="*/ 82 h 192"/>
              <a:gd name="T74" fmla="*/ 100 w 192"/>
              <a:gd name="T75" fmla="*/ 84 h 192"/>
              <a:gd name="T76" fmla="*/ 116 w 192"/>
              <a:gd name="T77" fmla="*/ 91 h 192"/>
              <a:gd name="T78" fmla="*/ 125 w 192"/>
              <a:gd name="T79" fmla="*/ 100 h 192"/>
              <a:gd name="T80" fmla="*/ 129 w 192"/>
              <a:gd name="T81" fmla="*/ 113 h 192"/>
              <a:gd name="T82" fmla="*/ 122 w 192"/>
              <a:gd name="T83"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122" y="133"/>
                </a:moveTo>
                <a:cubicBezTo>
                  <a:pt x="117" y="138"/>
                  <a:pt x="110" y="142"/>
                  <a:pt x="101" y="142"/>
                </a:cubicBezTo>
                <a:cubicBezTo>
                  <a:pt x="101" y="156"/>
                  <a:pt x="101" y="156"/>
                  <a:pt x="101" y="156"/>
                </a:cubicBezTo>
                <a:cubicBezTo>
                  <a:pt x="96" y="156"/>
                  <a:pt x="96" y="156"/>
                  <a:pt x="96" y="156"/>
                </a:cubicBezTo>
                <a:cubicBezTo>
                  <a:pt x="90" y="156"/>
                  <a:pt x="90" y="156"/>
                  <a:pt x="90" y="156"/>
                </a:cubicBezTo>
                <a:cubicBezTo>
                  <a:pt x="90" y="143"/>
                  <a:pt x="90" y="143"/>
                  <a:pt x="90" y="143"/>
                </a:cubicBezTo>
                <a:cubicBezTo>
                  <a:pt x="75" y="141"/>
                  <a:pt x="66" y="132"/>
                  <a:pt x="62" y="117"/>
                </a:cubicBezTo>
                <a:cubicBezTo>
                  <a:pt x="80" y="112"/>
                  <a:pt x="80" y="112"/>
                  <a:pt x="80" y="112"/>
                </a:cubicBezTo>
                <a:cubicBezTo>
                  <a:pt x="82" y="122"/>
                  <a:pt x="87" y="127"/>
                  <a:pt x="96" y="127"/>
                </a:cubicBezTo>
                <a:cubicBezTo>
                  <a:pt x="96" y="127"/>
                  <a:pt x="96" y="127"/>
                  <a:pt x="96" y="127"/>
                </a:cubicBezTo>
                <a:cubicBezTo>
                  <a:pt x="100" y="127"/>
                  <a:pt x="104" y="126"/>
                  <a:pt x="106" y="124"/>
                </a:cubicBezTo>
                <a:cubicBezTo>
                  <a:pt x="108" y="122"/>
                  <a:pt x="109" y="119"/>
                  <a:pt x="109" y="116"/>
                </a:cubicBezTo>
                <a:cubicBezTo>
                  <a:pt x="109" y="113"/>
                  <a:pt x="108" y="111"/>
                  <a:pt x="106" y="109"/>
                </a:cubicBezTo>
                <a:cubicBezTo>
                  <a:pt x="104" y="108"/>
                  <a:pt x="101" y="106"/>
                  <a:pt x="96" y="104"/>
                </a:cubicBezTo>
                <a:cubicBezTo>
                  <a:pt x="95" y="104"/>
                  <a:pt x="93" y="103"/>
                  <a:pt x="92" y="103"/>
                </a:cubicBezTo>
                <a:cubicBezTo>
                  <a:pt x="86" y="101"/>
                  <a:pt x="81" y="99"/>
                  <a:pt x="77" y="96"/>
                </a:cubicBezTo>
                <a:cubicBezTo>
                  <a:pt x="74" y="94"/>
                  <a:pt x="71" y="91"/>
                  <a:pt x="69" y="88"/>
                </a:cubicBezTo>
                <a:cubicBezTo>
                  <a:pt x="67" y="84"/>
                  <a:pt x="66" y="79"/>
                  <a:pt x="66" y="74"/>
                </a:cubicBezTo>
                <a:cubicBezTo>
                  <a:pt x="66" y="68"/>
                  <a:pt x="68" y="62"/>
                  <a:pt x="72" y="56"/>
                </a:cubicBezTo>
                <a:cubicBezTo>
                  <a:pt x="75" y="51"/>
                  <a:pt x="82" y="48"/>
                  <a:pt x="90" y="47"/>
                </a:cubicBezTo>
                <a:cubicBezTo>
                  <a:pt x="90" y="36"/>
                  <a:pt x="90" y="36"/>
                  <a:pt x="90" y="36"/>
                </a:cubicBezTo>
                <a:cubicBezTo>
                  <a:pt x="96" y="36"/>
                  <a:pt x="96" y="36"/>
                  <a:pt x="96" y="36"/>
                </a:cubicBezTo>
                <a:cubicBezTo>
                  <a:pt x="101" y="36"/>
                  <a:pt x="101" y="36"/>
                  <a:pt x="101" y="36"/>
                </a:cubicBezTo>
                <a:cubicBezTo>
                  <a:pt x="101" y="47"/>
                  <a:pt x="101" y="47"/>
                  <a:pt x="101" y="47"/>
                </a:cubicBezTo>
                <a:cubicBezTo>
                  <a:pt x="114" y="48"/>
                  <a:pt x="122" y="55"/>
                  <a:pt x="126" y="68"/>
                </a:cubicBezTo>
                <a:cubicBezTo>
                  <a:pt x="110" y="75"/>
                  <a:pt x="110" y="75"/>
                  <a:pt x="110" y="75"/>
                </a:cubicBezTo>
                <a:cubicBezTo>
                  <a:pt x="107" y="66"/>
                  <a:pt x="103" y="61"/>
                  <a:pt x="96" y="61"/>
                </a:cubicBezTo>
                <a:cubicBezTo>
                  <a:pt x="96" y="61"/>
                  <a:pt x="96" y="61"/>
                  <a:pt x="96" y="61"/>
                </a:cubicBezTo>
                <a:cubicBezTo>
                  <a:pt x="93" y="61"/>
                  <a:pt x="90" y="62"/>
                  <a:pt x="88" y="64"/>
                </a:cubicBezTo>
                <a:cubicBezTo>
                  <a:pt x="87" y="66"/>
                  <a:pt x="86" y="69"/>
                  <a:pt x="86" y="71"/>
                </a:cubicBezTo>
                <a:cubicBezTo>
                  <a:pt x="86" y="74"/>
                  <a:pt x="87" y="76"/>
                  <a:pt x="88" y="78"/>
                </a:cubicBezTo>
                <a:cubicBezTo>
                  <a:pt x="90" y="79"/>
                  <a:pt x="92" y="80"/>
                  <a:pt x="96" y="82"/>
                </a:cubicBezTo>
                <a:cubicBezTo>
                  <a:pt x="97" y="82"/>
                  <a:pt x="99" y="83"/>
                  <a:pt x="100" y="84"/>
                </a:cubicBezTo>
                <a:cubicBezTo>
                  <a:pt x="107" y="86"/>
                  <a:pt x="112" y="88"/>
                  <a:pt x="116" y="91"/>
                </a:cubicBezTo>
                <a:cubicBezTo>
                  <a:pt x="120" y="93"/>
                  <a:pt x="123" y="96"/>
                  <a:pt x="125" y="100"/>
                </a:cubicBezTo>
                <a:cubicBezTo>
                  <a:pt x="128" y="104"/>
                  <a:pt x="129" y="108"/>
                  <a:pt x="129" y="113"/>
                </a:cubicBezTo>
                <a:cubicBezTo>
                  <a:pt x="129" y="121"/>
                  <a:pt x="127" y="128"/>
                  <a:pt x="122" y="13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73" name="TextBox 66"/>
          <p:cNvSpPr txBox="1"/>
          <p:nvPr/>
        </p:nvSpPr>
        <p:spPr>
          <a:xfrm>
            <a:off x="6993423" y="5370778"/>
            <a:ext cx="3524620" cy="963662"/>
          </a:xfrm>
          <a:prstGeom prst="rect">
            <a:avLst/>
          </a:prstGeom>
          <a:noFill/>
        </p:spPr>
        <p:txBody>
          <a:bodyPr wrap="square" rtlCol="0">
            <a:spAutoFit/>
          </a:bodyPr>
          <a:lstStyle/>
          <a:p>
            <a:pPr algn="r">
              <a:lnSpc>
                <a:spcPct val="120000"/>
              </a:lnSpc>
              <a:defRPr/>
            </a:pPr>
            <a:r>
              <a:rPr lang="en-US" altLang="zh-CN" dirty="0">
                <a:solidFill>
                  <a:schemeClr val="tx2"/>
                </a:solidFill>
                <a:latin typeface="+mn-ea"/>
              </a:rPr>
              <a:t>1.</a:t>
            </a:r>
            <a:r>
              <a:rPr lang="zh-CN" altLang="en-US" dirty="0">
                <a:solidFill>
                  <a:schemeClr val="tx2"/>
                </a:solidFill>
                <a:latin typeface="+mn-ea"/>
              </a:rPr>
              <a:t>法律规定时效的滞后性</a:t>
            </a:r>
            <a:endParaRPr lang="en-US" altLang="zh-CN" dirty="0">
              <a:solidFill>
                <a:schemeClr val="tx2"/>
              </a:solidFill>
              <a:latin typeface="+mn-ea"/>
            </a:endParaRPr>
          </a:p>
          <a:p>
            <a:pPr algn="r">
              <a:lnSpc>
                <a:spcPct val="120000"/>
              </a:lnSpc>
              <a:defRPr/>
            </a:pPr>
            <a:r>
              <a:rPr lang="en-US" altLang="zh-CN" dirty="0">
                <a:solidFill>
                  <a:schemeClr val="tx2"/>
                </a:solidFill>
                <a:latin typeface="+mn-ea"/>
              </a:rPr>
              <a:t>2.</a:t>
            </a:r>
            <a:r>
              <a:rPr lang="zh-CN" altLang="en-US" dirty="0">
                <a:solidFill>
                  <a:schemeClr val="tx2"/>
                </a:solidFill>
                <a:latin typeface="+mn-ea"/>
              </a:rPr>
              <a:t>内部监督服务执行存在偏差</a:t>
            </a:r>
            <a:endParaRPr lang="en-US" altLang="zh-CN" dirty="0">
              <a:solidFill>
                <a:schemeClr val="tx2"/>
              </a:solidFill>
              <a:latin typeface="+mn-ea"/>
            </a:endParaRPr>
          </a:p>
          <a:p>
            <a:pPr algn="r">
              <a:lnSpc>
                <a:spcPct val="120000"/>
              </a:lnSpc>
              <a:defRPr/>
            </a:pPr>
            <a:endParaRPr lang="zh-CN" altLang="en-US" sz="1200" dirty="0">
              <a:solidFill>
                <a:schemeClr val="tx2"/>
              </a:solidFill>
              <a:latin typeface="+mn-ea"/>
            </a:endParaRPr>
          </a:p>
        </p:txBody>
      </p:sp>
      <p:sp>
        <p:nvSpPr>
          <p:cNvPr id="74" name="TextBox 67"/>
          <p:cNvSpPr txBox="1"/>
          <p:nvPr/>
        </p:nvSpPr>
        <p:spPr>
          <a:xfrm>
            <a:off x="2028498" y="2653250"/>
            <a:ext cx="2802432" cy="954749"/>
          </a:xfrm>
          <a:prstGeom prst="rect">
            <a:avLst/>
          </a:prstGeom>
          <a:noFill/>
        </p:spPr>
        <p:txBody>
          <a:bodyPr wrap="square" rtlCol="0">
            <a:spAutoFit/>
          </a:bodyPr>
          <a:lstStyle/>
          <a:p>
            <a:pPr>
              <a:lnSpc>
                <a:spcPct val="120000"/>
              </a:lnSpc>
              <a:defRPr/>
            </a:pPr>
            <a:r>
              <a:rPr lang="en-US" altLang="zh-CN" sz="1600" dirty="0">
                <a:solidFill>
                  <a:schemeClr val="tx2"/>
                </a:solidFill>
                <a:latin typeface="+mn-ea"/>
              </a:rPr>
              <a:t>1.</a:t>
            </a:r>
            <a:r>
              <a:rPr lang="zh-CN" altLang="en-US" sz="1600" dirty="0">
                <a:solidFill>
                  <a:schemeClr val="tx2"/>
                </a:solidFill>
                <a:latin typeface="+mn-ea"/>
              </a:rPr>
              <a:t>气象环境恶化</a:t>
            </a:r>
            <a:endParaRPr lang="en-US" altLang="zh-CN" sz="1600" dirty="0">
              <a:solidFill>
                <a:schemeClr val="tx2"/>
              </a:solidFill>
              <a:latin typeface="+mn-ea"/>
            </a:endParaRPr>
          </a:p>
          <a:p>
            <a:pPr>
              <a:lnSpc>
                <a:spcPct val="120000"/>
              </a:lnSpc>
              <a:defRPr/>
            </a:pPr>
            <a:r>
              <a:rPr lang="en-US" altLang="zh-CN" sz="1600" dirty="0">
                <a:solidFill>
                  <a:schemeClr val="tx2"/>
                </a:solidFill>
                <a:latin typeface="+mn-ea"/>
              </a:rPr>
              <a:t>2.</a:t>
            </a:r>
            <a:r>
              <a:rPr lang="zh-CN" altLang="en-US" sz="1600" dirty="0">
                <a:solidFill>
                  <a:schemeClr val="tx2"/>
                </a:solidFill>
                <a:latin typeface="+mn-ea"/>
              </a:rPr>
              <a:t>节能减排力度不够</a:t>
            </a:r>
            <a:endParaRPr lang="en-US" altLang="zh-CN" sz="1600" dirty="0">
              <a:solidFill>
                <a:schemeClr val="tx2"/>
              </a:solidFill>
              <a:latin typeface="+mn-ea"/>
            </a:endParaRPr>
          </a:p>
          <a:p>
            <a:pPr>
              <a:lnSpc>
                <a:spcPct val="120000"/>
              </a:lnSpc>
              <a:defRPr/>
            </a:pPr>
            <a:r>
              <a:rPr lang="en-US" altLang="zh-CN" sz="1600" dirty="0">
                <a:solidFill>
                  <a:schemeClr val="tx2"/>
                </a:solidFill>
                <a:latin typeface="+mn-ea"/>
              </a:rPr>
              <a:t>3.</a:t>
            </a:r>
            <a:r>
              <a:rPr lang="zh-CN" altLang="en-US" sz="1600" dirty="0">
                <a:solidFill>
                  <a:schemeClr val="tx2"/>
                </a:solidFill>
                <a:latin typeface="+mn-ea"/>
              </a:rPr>
              <a:t>噪音污染严重</a:t>
            </a:r>
          </a:p>
        </p:txBody>
      </p:sp>
      <p:sp>
        <p:nvSpPr>
          <p:cNvPr id="75" name="TextBox 68"/>
          <p:cNvSpPr txBox="1"/>
          <p:nvPr/>
        </p:nvSpPr>
        <p:spPr>
          <a:xfrm>
            <a:off x="2234405" y="5260486"/>
            <a:ext cx="1931433" cy="1185261"/>
          </a:xfrm>
          <a:prstGeom prst="rect">
            <a:avLst/>
          </a:prstGeom>
          <a:noFill/>
        </p:spPr>
        <p:txBody>
          <a:bodyPr wrap="square" rtlCol="0">
            <a:spAutoFit/>
          </a:bodyPr>
          <a:lstStyle/>
          <a:p>
            <a:pPr>
              <a:lnSpc>
                <a:spcPct val="120000"/>
              </a:lnSpc>
              <a:defRPr/>
            </a:pPr>
            <a:r>
              <a:rPr lang="en-US" altLang="zh-CN" sz="1600" dirty="0">
                <a:solidFill>
                  <a:schemeClr val="tx2"/>
                </a:solidFill>
                <a:latin typeface="+mn-ea"/>
              </a:rPr>
              <a:t>1.</a:t>
            </a:r>
            <a:r>
              <a:rPr lang="zh-CN" altLang="en-US" sz="1600" dirty="0">
                <a:solidFill>
                  <a:schemeClr val="tx2"/>
                </a:solidFill>
                <a:latin typeface="+mn-ea"/>
              </a:rPr>
              <a:t>家庭环境差异</a:t>
            </a:r>
            <a:endParaRPr lang="en-US" altLang="zh-CN" sz="1600" dirty="0">
              <a:solidFill>
                <a:schemeClr val="tx2"/>
              </a:solidFill>
              <a:latin typeface="+mn-ea"/>
            </a:endParaRPr>
          </a:p>
          <a:p>
            <a:pPr>
              <a:lnSpc>
                <a:spcPct val="120000"/>
              </a:lnSpc>
              <a:defRPr/>
            </a:pPr>
            <a:r>
              <a:rPr lang="en-US" altLang="zh-CN" sz="1600" dirty="0">
                <a:solidFill>
                  <a:schemeClr val="tx2"/>
                </a:solidFill>
                <a:latin typeface="+mn-ea"/>
              </a:rPr>
              <a:t>2.</a:t>
            </a:r>
            <a:r>
              <a:rPr lang="zh-CN" altLang="en-US" sz="1600" dirty="0">
                <a:solidFill>
                  <a:schemeClr val="tx2"/>
                </a:solidFill>
                <a:latin typeface="+mn-ea"/>
              </a:rPr>
              <a:t>教育因素差距</a:t>
            </a:r>
            <a:endParaRPr lang="en-US" altLang="zh-CN" sz="1600" dirty="0">
              <a:solidFill>
                <a:schemeClr val="tx2"/>
              </a:solidFill>
              <a:latin typeface="+mn-ea"/>
            </a:endParaRPr>
          </a:p>
          <a:p>
            <a:pPr>
              <a:lnSpc>
                <a:spcPct val="120000"/>
              </a:lnSpc>
              <a:defRPr/>
            </a:pPr>
            <a:r>
              <a:rPr lang="en-US" altLang="zh-CN" sz="1600" dirty="0">
                <a:solidFill>
                  <a:schemeClr val="tx2"/>
                </a:solidFill>
                <a:latin typeface="+mn-ea"/>
              </a:rPr>
              <a:t>3.</a:t>
            </a:r>
            <a:r>
              <a:rPr lang="zh-CN" altLang="en-US" sz="1600" dirty="0">
                <a:solidFill>
                  <a:schemeClr val="tx2"/>
                </a:solidFill>
                <a:latin typeface="+mn-ea"/>
              </a:rPr>
              <a:t>个体需求差异</a:t>
            </a:r>
            <a:endParaRPr lang="en-US" altLang="zh-CN" sz="1600" dirty="0">
              <a:solidFill>
                <a:schemeClr val="tx2"/>
              </a:solidFill>
              <a:latin typeface="+mn-ea"/>
            </a:endParaRPr>
          </a:p>
          <a:p>
            <a:pPr>
              <a:lnSpc>
                <a:spcPct val="120000"/>
              </a:lnSpc>
              <a:defRPr/>
            </a:pPr>
            <a:endParaRPr lang="zh-CN" altLang="en-US" sz="1200" dirty="0">
              <a:solidFill>
                <a:schemeClr val="tx2"/>
              </a:solidFill>
              <a:latin typeface="+mn-ea"/>
            </a:endParaRPr>
          </a:p>
        </p:txBody>
      </p:sp>
      <p:sp>
        <p:nvSpPr>
          <p:cNvPr id="76" name="TextBox 69"/>
          <p:cNvSpPr txBox="1"/>
          <p:nvPr/>
        </p:nvSpPr>
        <p:spPr>
          <a:xfrm>
            <a:off x="7882618" y="2457420"/>
            <a:ext cx="2566865" cy="659283"/>
          </a:xfrm>
          <a:prstGeom prst="rect">
            <a:avLst/>
          </a:prstGeom>
          <a:noFill/>
        </p:spPr>
        <p:txBody>
          <a:bodyPr wrap="square" rtlCol="0">
            <a:spAutoFit/>
          </a:bodyPr>
          <a:lstStyle/>
          <a:p>
            <a:pPr algn="r">
              <a:lnSpc>
                <a:spcPct val="120000"/>
              </a:lnSpc>
              <a:defRPr/>
            </a:pPr>
            <a:r>
              <a:rPr lang="en-US" altLang="zh-CN" sz="1600" dirty="0">
                <a:solidFill>
                  <a:schemeClr val="tx2"/>
                </a:solidFill>
                <a:latin typeface="+mn-ea"/>
              </a:rPr>
              <a:t>1.</a:t>
            </a:r>
            <a:r>
              <a:rPr lang="zh-CN" altLang="en-US" sz="1600" dirty="0">
                <a:solidFill>
                  <a:schemeClr val="tx2"/>
                </a:solidFill>
                <a:latin typeface="+mn-ea"/>
              </a:rPr>
              <a:t>警民理性沟通不足</a:t>
            </a:r>
            <a:endParaRPr lang="en-US" altLang="zh-CN" sz="1600" dirty="0">
              <a:solidFill>
                <a:schemeClr val="tx2"/>
              </a:solidFill>
              <a:latin typeface="+mn-ea"/>
            </a:endParaRPr>
          </a:p>
          <a:p>
            <a:pPr algn="r">
              <a:lnSpc>
                <a:spcPct val="120000"/>
              </a:lnSpc>
              <a:defRPr/>
            </a:pPr>
            <a:r>
              <a:rPr lang="en-US" altLang="zh-CN" sz="1600" dirty="0">
                <a:solidFill>
                  <a:schemeClr val="tx2"/>
                </a:solidFill>
                <a:latin typeface="+mn-ea"/>
              </a:rPr>
              <a:t>2.</a:t>
            </a:r>
            <a:r>
              <a:rPr lang="zh-CN" altLang="en-US" sz="1600" dirty="0">
                <a:solidFill>
                  <a:schemeClr val="tx2"/>
                </a:solidFill>
                <a:latin typeface="+mn-ea"/>
              </a:rPr>
              <a:t>社会支持流于形式</a:t>
            </a:r>
          </a:p>
        </p:txBody>
      </p:sp>
      <p:sp>
        <p:nvSpPr>
          <p:cNvPr id="77" name="TextBox 70"/>
          <p:cNvSpPr txBox="1"/>
          <p:nvPr/>
        </p:nvSpPr>
        <p:spPr>
          <a:xfrm>
            <a:off x="1935039" y="1951828"/>
            <a:ext cx="2749471" cy="431657"/>
          </a:xfrm>
          <a:prstGeom prst="rect">
            <a:avLst/>
          </a:prstGeom>
          <a:noFill/>
        </p:spPr>
        <p:txBody>
          <a:bodyPr wrap="none" rtlCol="0">
            <a:spAutoFit/>
          </a:bodyPr>
          <a:lstStyle/>
          <a:p>
            <a:pPr>
              <a:lnSpc>
                <a:spcPct val="120000"/>
              </a:lnSpc>
            </a:pPr>
            <a:r>
              <a:rPr lang="zh-CN" altLang="en-US" sz="2000" b="1" dirty="0">
                <a:solidFill>
                  <a:schemeClr val="accent1"/>
                </a:solidFill>
                <a:latin typeface="+mn-ea"/>
              </a:rPr>
              <a:t>自然环境影响身心健康</a:t>
            </a:r>
          </a:p>
        </p:txBody>
      </p:sp>
      <p:grpSp>
        <p:nvGrpSpPr>
          <p:cNvPr id="81" name="Group 74"/>
          <p:cNvGrpSpPr/>
          <p:nvPr/>
        </p:nvGrpSpPr>
        <p:grpSpPr>
          <a:xfrm>
            <a:off x="4696329" y="4517204"/>
            <a:ext cx="476765" cy="475665"/>
            <a:chOff x="6294438" y="-201613"/>
            <a:chExt cx="687387" cy="685801"/>
          </a:xfrm>
          <a:solidFill>
            <a:schemeClr val="bg1"/>
          </a:solidFill>
        </p:grpSpPr>
        <p:sp>
          <p:nvSpPr>
            <p:cNvPr id="82" name="Freeform 10"/>
            <p:cNvSpPr>
              <a:spLocks noEditPoints="1"/>
            </p:cNvSpPr>
            <p:nvPr/>
          </p:nvSpPr>
          <p:spPr bwMode="auto">
            <a:xfrm>
              <a:off x="6294438" y="-201613"/>
              <a:ext cx="687387" cy="685801"/>
            </a:xfrm>
            <a:custGeom>
              <a:avLst/>
              <a:gdLst>
                <a:gd name="T0" fmla="*/ 163 w 180"/>
                <a:gd name="T1" fmla="*/ 0 h 180"/>
                <a:gd name="T2" fmla="*/ 39 w 180"/>
                <a:gd name="T3" fmla="*/ 0 h 180"/>
                <a:gd name="T4" fmla="*/ 23 w 180"/>
                <a:gd name="T5" fmla="*/ 17 h 180"/>
                <a:gd name="T6" fmla="*/ 23 w 180"/>
                <a:gd name="T7" fmla="*/ 28 h 180"/>
                <a:gd name="T8" fmla="*/ 17 w 180"/>
                <a:gd name="T9" fmla="*/ 28 h 180"/>
                <a:gd name="T10" fmla="*/ 0 w 180"/>
                <a:gd name="T11" fmla="*/ 45 h 180"/>
                <a:gd name="T12" fmla="*/ 0 w 180"/>
                <a:gd name="T13" fmla="*/ 158 h 180"/>
                <a:gd name="T14" fmla="*/ 23 w 180"/>
                <a:gd name="T15" fmla="*/ 180 h 180"/>
                <a:gd name="T16" fmla="*/ 158 w 180"/>
                <a:gd name="T17" fmla="*/ 180 h 180"/>
                <a:gd name="T18" fmla="*/ 180 w 180"/>
                <a:gd name="T19" fmla="*/ 158 h 180"/>
                <a:gd name="T20" fmla="*/ 180 w 180"/>
                <a:gd name="T21" fmla="*/ 17 h 180"/>
                <a:gd name="T22" fmla="*/ 163 w 180"/>
                <a:gd name="T23" fmla="*/ 0 h 180"/>
                <a:gd name="T24" fmla="*/ 169 w 180"/>
                <a:gd name="T25" fmla="*/ 158 h 180"/>
                <a:gd name="T26" fmla="*/ 158 w 180"/>
                <a:gd name="T27" fmla="*/ 169 h 180"/>
                <a:gd name="T28" fmla="*/ 23 w 180"/>
                <a:gd name="T29" fmla="*/ 169 h 180"/>
                <a:gd name="T30" fmla="*/ 11 w 180"/>
                <a:gd name="T31" fmla="*/ 158 h 180"/>
                <a:gd name="T32" fmla="*/ 11 w 180"/>
                <a:gd name="T33" fmla="*/ 45 h 180"/>
                <a:gd name="T34" fmla="*/ 17 w 180"/>
                <a:gd name="T35" fmla="*/ 39 h 180"/>
                <a:gd name="T36" fmla="*/ 23 w 180"/>
                <a:gd name="T37" fmla="*/ 39 h 180"/>
                <a:gd name="T38" fmla="*/ 23 w 180"/>
                <a:gd name="T39" fmla="*/ 152 h 180"/>
                <a:gd name="T40" fmla="*/ 28 w 180"/>
                <a:gd name="T41" fmla="*/ 158 h 180"/>
                <a:gd name="T42" fmla="*/ 34 w 180"/>
                <a:gd name="T43" fmla="*/ 152 h 180"/>
                <a:gd name="T44" fmla="*/ 34 w 180"/>
                <a:gd name="T45" fmla="*/ 17 h 180"/>
                <a:gd name="T46" fmla="*/ 39 w 180"/>
                <a:gd name="T47" fmla="*/ 11 h 180"/>
                <a:gd name="T48" fmla="*/ 163 w 180"/>
                <a:gd name="T49" fmla="*/ 11 h 180"/>
                <a:gd name="T50" fmla="*/ 169 w 180"/>
                <a:gd name="T51" fmla="*/ 17 h 180"/>
                <a:gd name="T52" fmla="*/ 169 w 180"/>
                <a:gd name="T53" fmla="*/ 15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0" h="180">
                  <a:moveTo>
                    <a:pt x="163" y="0"/>
                  </a:moveTo>
                  <a:cubicBezTo>
                    <a:pt x="39" y="0"/>
                    <a:pt x="39" y="0"/>
                    <a:pt x="39" y="0"/>
                  </a:cubicBezTo>
                  <a:cubicBezTo>
                    <a:pt x="30" y="0"/>
                    <a:pt x="23" y="8"/>
                    <a:pt x="23" y="17"/>
                  </a:cubicBezTo>
                  <a:cubicBezTo>
                    <a:pt x="23" y="28"/>
                    <a:pt x="23" y="28"/>
                    <a:pt x="23" y="28"/>
                  </a:cubicBezTo>
                  <a:cubicBezTo>
                    <a:pt x="17" y="28"/>
                    <a:pt x="17" y="28"/>
                    <a:pt x="17" y="28"/>
                  </a:cubicBezTo>
                  <a:cubicBezTo>
                    <a:pt x="8" y="28"/>
                    <a:pt x="0" y="36"/>
                    <a:pt x="0" y="45"/>
                  </a:cubicBezTo>
                  <a:cubicBezTo>
                    <a:pt x="0" y="158"/>
                    <a:pt x="0" y="158"/>
                    <a:pt x="0" y="158"/>
                  </a:cubicBezTo>
                  <a:cubicBezTo>
                    <a:pt x="0" y="170"/>
                    <a:pt x="10" y="180"/>
                    <a:pt x="23" y="180"/>
                  </a:cubicBezTo>
                  <a:cubicBezTo>
                    <a:pt x="158" y="180"/>
                    <a:pt x="158" y="180"/>
                    <a:pt x="158" y="180"/>
                  </a:cubicBezTo>
                  <a:cubicBezTo>
                    <a:pt x="170" y="180"/>
                    <a:pt x="180" y="170"/>
                    <a:pt x="180" y="158"/>
                  </a:cubicBezTo>
                  <a:cubicBezTo>
                    <a:pt x="180" y="17"/>
                    <a:pt x="180" y="17"/>
                    <a:pt x="180" y="17"/>
                  </a:cubicBezTo>
                  <a:cubicBezTo>
                    <a:pt x="180" y="8"/>
                    <a:pt x="172" y="0"/>
                    <a:pt x="163" y="0"/>
                  </a:cubicBezTo>
                  <a:close/>
                  <a:moveTo>
                    <a:pt x="169" y="158"/>
                  </a:moveTo>
                  <a:cubicBezTo>
                    <a:pt x="169" y="164"/>
                    <a:pt x="164" y="169"/>
                    <a:pt x="158" y="169"/>
                  </a:cubicBezTo>
                  <a:cubicBezTo>
                    <a:pt x="23" y="169"/>
                    <a:pt x="23" y="169"/>
                    <a:pt x="23" y="169"/>
                  </a:cubicBezTo>
                  <a:cubicBezTo>
                    <a:pt x="16" y="169"/>
                    <a:pt x="11" y="164"/>
                    <a:pt x="11" y="158"/>
                  </a:cubicBezTo>
                  <a:cubicBezTo>
                    <a:pt x="11" y="45"/>
                    <a:pt x="11" y="45"/>
                    <a:pt x="11" y="45"/>
                  </a:cubicBezTo>
                  <a:cubicBezTo>
                    <a:pt x="11" y="42"/>
                    <a:pt x="14" y="39"/>
                    <a:pt x="17" y="39"/>
                  </a:cubicBezTo>
                  <a:cubicBezTo>
                    <a:pt x="23" y="39"/>
                    <a:pt x="23" y="39"/>
                    <a:pt x="23" y="39"/>
                  </a:cubicBezTo>
                  <a:cubicBezTo>
                    <a:pt x="23" y="152"/>
                    <a:pt x="23" y="152"/>
                    <a:pt x="23" y="152"/>
                  </a:cubicBezTo>
                  <a:cubicBezTo>
                    <a:pt x="23" y="155"/>
                    <a:pt x="25" y="158"/>
                    <a:pt x="28" y="158"/>
                  </a:cubicBezTo>
                  <a:cubicBezTo>
                    <a:pt x="31" y="158"/>
                    <a:pt x="34" y="155"/>
                    <a:pt x="34" y="152"/>
                  </a:cubicBezTo>
                  <a:cubicBezTo>
                    <a:pt x="34" y="17"/>
                    <a:pt x="34" y="17"/>
                    <a:pt x="34" y="17"/>
                  </a:cubicBezTo>
                  <a:cubicBezTo>
                    <a:pt x="34" y="14"/>
                    <a:pt x="36" y="11"/>
                    <a:pt x="39" y="11"/>
                  </a:cubicBezTo>
                  <a:cubicBezTo>
                    <a:pt x="163" y="11"/>
                    <a:pt x="163" y="11"/>
                    <a:pt x="163" y="11"/>
                  </a:cubicBezTo>
                  <a:cubicBezTo>
                    <a:pt x="166" y="11"/>
                    <a:pt x="169" y="14"/>
                    <a:pt x="169" y="17"/>
                  </a:cubicBezTo>
                  <a:lnTo>
                    <a:pt x="169" y="158"/>
                  </a:lnTo>
                  <a:close/>
                </a:path>
              </a:pathLst>
            </a:custGeom>
            <a:grpFill/>
            <a:ln>
              <a:noFill/>
            </a:ln>
            <a:extLst>
              <a:ext uri="{91240B29-F687-4f45-9708-019B960494DF}">
                <a14:hiddenLine xmlns:a14="http://schemas.microsoft.com/office/drawing/2010/main" xmlns="" xmlns:p15="http://schemas.microsoft.com/office/powerpoint/2012/main" xmlns:p14="http://schemas.microsoft.com/office/powerpoint/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83" name="Freeform 11"/>
            <p:cNvSpPr/>
            <p:nvPr/>
          </p:nvSpPr>
          <p:spPr bwMode="auto">
            <a:xfrm>
              <a:off x="6702425" y="58737"/>
              <a:ext cx="192087" cy="19050"/>
            </a:xfrm>
            <a:custGeom>
              <a:avLst/>
              <a:gdLst>
                <a:gd name="T0" fmla="*/ 3 w 50"/>
                <a:gd name="T1" fmla="*/ 5 h 5"/>
                <a:gd name="T2" fmla="*/ 48 w 50"/>
                <a:gd name="T3" fmla="*/ 5 h 5"/>
                <a:gd name="T4" fmla="*/ 50 w 50"/>
                <a:gd name="T5" fmla="*/ 2 h 5"/>
                <a:gd name="T6" fmla="*/ 48 w 50"/>
                <a:gd name="T7" fmla="*/ 0 h 5"/>
                <a:gd name="T8" fmla="*/ 3 w 50"/>
                <a:gd name="T9" fmla="*/ 0 h 5"/>
                <a:gd name="T10" fmla="*/ 0 w 50"/>
                <a:gd name="T11" fmla="*/ 2 h 5"/>
                <a:gd name="T12" fmla="*/ 3 w 50"/>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50" h="5">
                  <a:moveTo>
                    <a:pt x="3" y="5"/>
                  </a:moveTo>
                  <a:cubicBezTo>
                    <a:pt x="48" y="5"/>
                    <a:pt x="48" y="5"/>
                    <a:pt x="48" y="5"/>
                  </a:cubicBezTo>
                  <a:cubicBezTo>
                    <a:pt x="49" y="5"/>
                    <a:pt x="50" y="4"/>
                    <a:pt x="50" y="2"/>
                  </a:cubicBezTo>
                  <a:cubicBezTo>
                    <a:pt x="50" y="1"/>
                    <a:pt x="49" y="0"/>
                    <a:pt x="48" y="0"/>
                  </a:cubicBezTo>
                  <a:cubicBezTo>
                    <a:pt x="3" y="0"/>
                    <a:pt x="3" y="0"/>
                    <a:pt x="3" y="0"/>
                  </a:cubicBezTo>
                  <a:cubicBezTo>
                    <a:pt x="1" y="0"/>
                    <a:pt x="0" y="1"/>
                    <a:pt x="0" y="2"/>
                  </a:cubicBezTo>
                  <a:cubicBezTo>
                    <a:pt x="0" y="4"/>
                    <a:pt x="1" y="5"/>
                    <a:pt x="3" y="5"/>
                  </a:cubicBezTo>
                  <a:close/>
                </a:path>
              </a:pathLst>
            </a:custGeom>
            <a:grpFill/>
            <a:ln>
              <a:noFill/>
            </a:ln>
            <a:extLst>
              <a:ext uri="{91240B29-F687-4f45-9708-019B960494DF}">
                <a14:hiddenLine xmlns:a14="http://schemas.microsoft.com/office/drawing/2010/main" xmlns="" xmlns:p15="http://schemas.microsoft.com/office/powerpoint/2012/main" xmlns:p14="http://schemas.microsoft.com/office/powerpoint/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84" name="Freeform 12"/>
            <p:cNvSpPr/>
            <p:nvPr/>
          </p:nvSpPr>
          <p:spPr bwMode="auto">
            <a:xfrm>
              <a:off x="6702425" y="-6350"/>
              <a:ext cx="192087" cy="19050"/>
            </a:xfrm>
            <a:custGeom>
              <a:avLst/>
              <a:gdLst>
                <a:gd name="T0" fmla="*/ 3 w 50"/>
                <a:gd name="T1" fmla="*/ 5 h 5"/>
                <a:gd name="T2" fmla="*/ 48 w 50"/>
                <a:gd name="T3" fmla="*/ 5 h 5"/>
                <a:gd name="T4" fmla="*/ 50 w 50"/>
                <a:gd name="T5" fmla="*/ 2 h 5"/>
                <a:gd name="T6" fmla="*/ 48 w 50"/>
                <a:gd name="T7" fmla="*/ 0 h 5"/>
                <a:gd name="T8" fmla="*/ 3 w 50"/>
                <a:gd name="T9" fmla="*/ 0 h 5"/>
                <a:gd name="T10" fmla="*/ 0 w 50"/>
                <a:gd name="T11" fmla="*/ 2 h 5"/>
                <a:gd name="T12" fmla="*/ 3 w 50"/>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50" h="5">
                  <a:moveTo>
                    <a:pt x="3" y="5"/>
                  </a:moveTo>
                  <a:cubicBezTo>
                    <a:pt x="48" y="5"/>
                    <a:pt x="48" y="5"/>
                    <a:pt x="48" y="5"/>
                  </a:cubicBezTo>
                  <a:cubicBezTo>
                    <a:pt x="49" y="5"/>
                    <a:pt x="50" y="4"/>
                    <a:pt x="50" y="2"/>
                  </a:cubicBezTo>
                  <a:cubicBezTo>
                    <a:pt x="50" y="1"/>
                    <a:pt x="49" y="0"/>
                    <a:pt x="48" y="0"/>
                  </a:cubicBezTo>
                  <a:cubicBezTo>
                    <a:pt x="3" y="0"/>
                    <a:pt x="3" y="0"/>
                    <a:pt x="3" y="0"/>
                  </a:cubicBezTo>
                  <a:cubicBezTo>
                    <a:pt x="1" y="0"/>
                    <a:pt x="0" y="1"/>
                    <a:pt x="0" y="2"/>
                  </a:cubicBezTo>
                  <a:cubicBezTo>
                    <a:pt x="0" y="4"/>
                    <a:pt x="1" y="5"/>
                    <a:pt x="3" y="5"/>
                  </a:cubicBezTo>
                  <a:close/>
                </a:path>
              </a:pathLst>
            </a:custGeom>
            <a:grpFill/>
            <a:ln>
              <a:noFill/>
            </a:ln>
            <a:extLst>
              <a:ext uri="{91240B29-F687-4f45-9708-019B960494DF}">
                <a14:hiddenLine xmlns:a14="http://schemas.microsoft.com/office/drawing/2010/main" xmlns="" xmlns:p15="http://schemas.microsoft.com/office/powerpoint/2012/main" xmlns:p14="http://schemas.microsoft.com/office/powerpoint/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85" name="Freeform 13"/>
            <p:cNvSpPr/>
            <p:nvPr/>
          </p:nvSpPr>
          <p:spPr bwMode="auto">
            <a:xfrm>
              <a:off x="6702425" y="-71438"/>
              <a:ext cx="192087" cy="19050"/>
            </a:xfrm>
            <a:custGeom>
              <a:avLst/>
              <a:gdLst>
                <a:gd name="T0" fmla="*/ 3 w 50"/>
                <a:gd name="T1" fmla="*/ 5 h 5"/>
                <a:gd name="T2" fmla="*/ 48 w 50"/>
                <a:gd name="T3" fmla="*/ 5 h 5"/>
                <a:gd name="T4" fmla="*/ 50 w 50"/>
                <a:gd name="T5" fmla="*/ 3 h 5"/>
                <a:gd name="T6" fmla="*/ 48 w 50"/>
                <a:gd name="T7" fmla="*/ 0 h 5"/>
                <a:gd name="T8" fmla="*/ 3 w 50"/>
                <a:gd name="T9" fmla="*/ 0 h 5"/>
                <a:gd name="T10" fmla="*/ 0 w 50"/>
                <a:gd name="T11" fmla="*/ 3 h 5"/>
                <a:gd name="T12" fmla="*/ 3 w 50"/>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50" h="5">
                  <a:moveTo>
                    <a:pt x="3" y="5"/>
                  </a:moveTo>
                  <a:cubicBezTo>
                    <a:pt x="48" y="5"/>
                    <a:pt x="48" y="5"/>
                    <a:pt x="48" y="5"/>
                  </a:cubicBezTo>
                  <a:cubicBezTo>
                    <a:pt x="49" y="5"/>
                    <a:pt x="50" y="4"/>
                    <a:pt x="50" y="3"/>
                  </a:cubicBezTo>
                  <a:cubicBezTo>
                    <a:pt x="50" y="1"/>
                    <a:pt x="49" y="0"/>
                    <a:pt x="48" y="0"/>
                  </a:cubicBezTo>
                  <a:cubicBezTo>
                    <a:pt x="3" y="0"/>
                    <a:pt x="3" y="0"/>
                    <a:pt x="3" y="0"/>
                  </a:cubicBezTo>
                  <a:cubicBezTo>
                    <a:pt x="1" y="0"/>
                    <a:pt x="0" y="1"/>
                    <a:pt x="0" y="3"/>
                  </a:cubicBezTo>
                  <a:cubicBezTo>
                    <a:pt x="0" y="4"/>
                    <a:pt x="1" y="5"/>
                    <a:pt x="3" y="5"/>
                  </a:cubicBezTo>
                  <a:close/>
                </a:path>
              </a:pathLst>
            </a:custGeom>
            <a:grpFill/>
            <a:ln>
              <a:noFill/>
            </a:ln>
            <a:extLst>
              <a:ext uri="{91240B29-F687-4f45-9708-019B960494DF}">
                <a14:hiddenLine xmlns:a14="http://schemas.microsoft.com/office/drawing/2010/main" xmlns="" xmlns:p15="http://schemas.microsoft.com/office/powerpoint/2012/main" xmlns:p14="http://schemas.microsoft.com/office/powerpoint/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86" name="Freeform 14"/>
            <p:cNvSpPr/>
            <p:nvPr/>
          </p:nvSpPr>
          <p:spPr bwMode="auto">
            <a:xfrm>
              <a:off x="6465888" y="377825"/>
              <a:ext cx="195262" cy="23813"/>
            </a:xfrm>
            <a:custGeom>
              <a:avLst/>
              <a:gdLst>
                <a:gd name="T0" fmla="*/ 48 w 51"/>
                <a:gd name="T1" fmla="*/ 0 h 6"/>
                <a:gd name="T2" fmla="*/ 3 w 51"/>
                <a:gd name="T3" fmla="*/ 0 h 6"/>
                <a:gd name="T4" fmla="*/ 0 w 51"/>
                <a:gd name="T5" fmla="*/ 3 h 6"/>
                <a:gd name="T6" fmla="*/ 3 w 51"/>
                <a:gd name="T7" fmla="*/ 6 h 6"/>
                <a:gd name="T8" fmla="*/ 48 w 51"/>
                <a:gd name="T9" fmla="*/ 6 h 6"/>
                <a:gd name="T10" fmla="*/ 51 w 51"/>
                <a:gd name="T11" fmla="*/ 3 h 6"/>
                <a:gd name="T12" fmla="*/ 48 w 51"/>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51" h="6">
                  <a:moveTo>
                    <a:pt x="48" y="0"/>
                  </a:moveTo>
                  <a:cubicBezTo>
                    <a:pt x="3" y="0"/>
                    <a:pt x="3" y="0"/>
                    <a:pt x="3" y="0"/>
                  </a:cubicBezTo>
                  <a:cubicBezTo>
                    <a:pt x="1" y="0"/>
                    <a:pt x="0" y="1"/>
                    <a:pt x="0" y="3"/>
                  </a:cubicBezTo>
                  <a:cubicBezTo>
                    <a:pt x="0" y="4"/>
                    <a:pt x="1" y="6"/>
                    <a:pt x="3" y="6"/>
                  </a:cubicBezTo>
                  <a:cubicBezTo>
                    <a:pt x="48" y="6"/>
                    <a:pt x="48" y="6"/>
                    <a:pt x="48" y="6"/>
                  </a:cubicBezTo>
                  <a:cubicBezTo>
                    <a:pt x="49" y="6"/>
                    <a:pt x="51" y="4"/>
                    <a:pt x="51" y="3"/>
                  </a:cubicBezTo>
                  <a:cubicBezTo>
                    <a:pt x="51" y="1"/>
                    <a:pt x="49" y="0"/>
                    <a:pt x="48" y="0"/>
                  </a:cubicBezTo>
                  <a:close/>
                </a:path>
              </a:pathLst>
            </a:custGeom>
            <a:grpFill/>
            <a:ln>
              <a:noFill/>
            </a:ln>
            <a:extLst>
              <a:ext uri="{91240B29-F687-4f45-9708-019B960494DF}">
                <a14:hiddenLine xmlns:a14="http://schemas.microsoft.com/office/drawing/2010/main" xmlns="" xmlns:p15="http://schemas.microsoft.com/office/powerpoint/2012/main" xmlns:p14="http://schemas.microsoft.com/office/powerpoint/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87" name="Freeform 15"/>
            <p:cNvSpPr/>
            <p:nvPr/>
          </p:nvSpPr>
          <p:spPr bwMode="auto">
            <a:xfrm>
              <a:off x="6465888" y="312738"/>
              <a:ext cx="195262" cy="23813"/>
            </a:xfrm>
            <a:custGeom>
              <a:avLst/>
              <a:gdLst>
                <a:gd name="T0" fmla="*/ 48 w 51"/>
                <a:gd name="T1" fmla="*/ 0 h 6"/>
                <a:gd name="T2" fmla="*/ 3 w 51"/>
                <a:gd name="T3" fmla="*/ 0 h 6"/>
                <a:gd name="T4" fmla="*/ 0 w 51"/>
                <a:gd name="T5" fmla="*/ 3 h 6"/>
                <a:gd name="T6" fmla="*/ 3 w 51"/>
                <a:gd name="T7" fmla="*/ 6 h 6"/>
                <a:gd name="T8" fmla="*/ 48 w 51"/>
                <a:gd name="T9" fmla="*/ 6 h 6"/>
                <a:gd name="T10" fmla="*/ 51 w 51"/>
                <a:gd name="T11" fmla="*/ 3 h 6"/>
                <a:gd name="T12" fmla="*/ 48 w 51"/>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51" h="6">
                  <a:moveTo>
                    <a:pt x="48" y="0"/>
                  </a:moveTo>
                  <a:cubicBezTo>
                    <a:pt x="3" y="0"/>
                    <a:pt x="3" y="0"/>
                    <a:pt x="3" y="0"/>
                  </a:cubicBezTo>
                  <a:cubicBezTo>
                    <a:pt x="1" y="0"/>
                    <a:pt x="0" y="1"/>
                    <a:pt x="0" y="3"/>
                  </a:cubicBezTo>
                  <a:cubicBezTo>
                    <a:pt x="0" y="4"/>
                    <a:pt x="1" y="6"/>
                    <a:pt x="3" y="6"/>
                  </a:cubicBezTo>
                  <a:cubicBezTo>
                    <a:pt x="48" y="6"/>
                    <a:pt x="48" y="6"/>
                    <a:pt x="48" y="6"/>
                  </a:cubicBezTo>
                  <a:cubicBezTo>
                    <a:pt x="49" y="6"/>
                    <a:pt x="51" y="4"/>
                    <a:pt x="51" y="3"/>
                  </a:cubicBezTo>
                  <a:cubicBezTo>
                    <a:pt x="51" y="1"/>
                    <a:pt x="49" y="0"/>
                    <a:pt x="48" y="0"/>
                  </a:cubicBezTo>
                  <a:close/>
                </a:path>
              </a:pathLst>
            </a:custGeom>
            <a:grpFill/>
            <a:ln>
              <a:noFill/>
            </a:ln>
            <a:extLst>
              <a:ext uri="{91240B29-F687-4f45-9708-019B960494DF}">
                <a14:hiddenLine xmlns:a14="http://schemas.microsoft.com/office/drawing/2010/main" xmlns="" xmlns:p15="http://schemas.microsoft.com/office/powerpoint/2012/main" xmlns:p14="http://schemas.microsoft.com/office/powerpoint/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88" name="Freeform 16"/>
            <p:cNvSpPr/>
            <p:nvPr/>
          </p:nvSpPr>
          <p:spPr bwMode="auto">
            <a:xfrm>
              <a:off x="6465888" y="249238"/>
              <a:ext cx="195262" cy="22225"/>
            </a:xfrm>
            <a:custGeom>
              <a:avLst/>
              <a:gdLst>
                <a:gd name="T0" fmla="*/ 48 w 51"/>
                <a:gd name="T1" fmla="*/ 0 h 6"/>
                <a:gd name="T2" fmla="*/ 3 w 51"/>
                <a:gd name="T3" fmla="*/ 0 h 6"/>
                <a:gd name="T4" fmla="*/ 0 w 51"/>
                <a:gd name="T5" fmla="*/ 3 h 6"/>
                <a:gd name="T6" fmla="*/ 3 w 51"/>
                <a:gd name="T7" fmla="*/ 6 h 6"/>
                <a:gd name="T8" fmla="*/ 48 w 51"/>
                <a:gd name="T9" fmla="*/ 6 h 6"/>
                <a:gd name="T10" fmla="*/ 51 w 51"/>
                <a:gd name="T11" fmla="*/ 3 h 6"/>
                <a:gd name="T12" fmla="*/ 48 w 51"/>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51" h="6">
                  <a:moveTo>
                    <a:pt x="48" y="0"/>
                  </a:moveTo>
                  <a:cubicBezTo>
                    <a:pt x="3" y="0"/>
                    <a:pt x="3" y="0"/>
                    <a:pt x="3" y="0"/>
                  </a:cubicBezTo>
                  <a:cubicBezTo>
                    <a:pt x="1" y="0"/>
                    <a:pt x="0" y="1"/>
                    <a:pt x="0" y="3"/>
                  </a:cubicBezTo>
                  <a:cubicBezTo>
                    <a:pt x="0" y="5"/>
                    <a:pt x="1" y="6"/>
                    <a:pt x="3" y="6"/>
                  </a:cubicBezTo>
                  <a:cubicBezTo>
                    <a:pt x="48" y="6"/>
                    <a:pt x="48" y="6"/>
                    <a:pt x="48" y="6"/>
                  </a:cubicBezTo>
                  <a:cubicBezTo>
                    <a:pt x="49" y="6"/>
                    <a:pt x="51" y="5"/>
                    <a:pt x="51" y="3"/>
                  </a:cubicBezTo>
                  <a:cubicBezTo>
                    <a:pt x="51" y="1"/>
                    <a:pt x="49" y="0"/>
                    <a:pt x="48" y="0"/>
                  </a:cubicBezTo>
                  <a:close/>
                </a:path>
              </a:pathLst>
            </a:custGeom>
            <a:grpFill/>
            <a:ln>
              <a:noFill/>
            </a:ln>
            <a:extLst>
              <a:ext uri="{91240B29-F687-4f45-9708-019B960494DF}">
                <a14:hiddenLine xmlns:a14="http://schemas.microsoft.com/office/drawing/2010/main" xmlns="" xmlns:p15="http://schemas.microsoft.com/office/powerpoint/2012/main" xmlns:p14="http://schemas.microsoft.com/office/powerpoint/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89" name="Freeform 17"/>
            <p:cNvSpPr/>
            <p:nvPr/>
          </p:nvSpPr>
          <p:spPr bwMode="auto">
            <a:xfrm>
              <a:off x="6702425" y="377825"/>
              <a:ext cx="195262" cy="23813"/>
            </a:xfrm>
            <a:custGeom>
              <a:avLst/>
              <a:gdLst>
                <a:gd name="T0" fmla="*/ 48 w 51"/>
                <a:gd name="T1" fmla="*/ 0 h 6"/>
                <a:gd name="T2" fmla="*/ 3 w 51"/>
                <a:gd name="T3" fmla="*/ 0 h 6"/>
                <a:gd name="T4" fmla="*/ 0 w 51"/>
                <a:gd name="T5" fmla="*/ 3 h 6"/>
                <a:gd name="T6" fmla="*/ 3 w 51"/>
                <a:gd name="T7" fmla="*/ 6 h 6"/>
                <a:gd name="T8" fmla="*/ 48 w 51"/>
                <a:gd name="T9" fmla="*/ 6 h 6"/>
                <a:gd name="T10" fmla="*/ 51 w 51"/>
                <a:gd name="T11" fmla="*/ 3 h 6"/>
                <a:gd name="T12" fmla="*/ 48 w 51"/>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51" h="6">
                  <a:moveTo>
                    <a:pt x="48" y="0"/>
                  </a:moveTo>
                  <a:cubicBezTo>
                    <a:pt x="3" y="0"/>
                    <a:pt x="3" y="0"/>
                    <a:pt x="3" y="0"/>
                  </a:cubicBezTo>
                  <a:cubicBezTo>
                    <a:pt x="1" y="0"/>
                    <a:pt x="0" y="1"/>
                    <a:pt x="0" y="3"/>
                  </a:cubicBezTo>
                  <a:cubicBezTo>
                    <a:pt x="0" y="4"/>
                    <a:pt x="1" y="6"/>
                    <a:pt x="3" y="6"/>
                  </a:cubicBezTo>
                  <a:cubicBezTo>
                    <a:pt x="48" y="6"/>
                    <a:pt x="48" y="6"/>
                    <a:pt x="48" y="6"/>
                  </a:cubicBezTo>
                  <a:cubicBezTo>
                    <a:pt x="49" y="6"/>
                    <a:pt x="51" y="4"/>
                    <a:pt x="51" y="3"/>
                  </a:cubicBezTo>
                  <a:cubicBezTo>
                    <a:pt x="51" y="1"/>
                    <a:pt x="49" y="0"/>
                    <a:pt x="48" y="0"/>
                  </a:cubicBezTo>
                  <a:close/>
                </a:path>
              </a:pathLst>
            </a:custGeom>
            <a:grpFill/>
            <a:ln>
              <a:noFill/>
            </a:ln>
            <a:extLst>
              <a:ext uri="{91240B29-F687-4f45-9708-019B960494DF}">
                <a14:hiddenLine xmlns:a14="http://schemas.microsoft.com/office/drawing/2010/main" xmlns="" xmlns:p15="http://schemas.microsoft.com/office/powerpoint/2012/main" xmlns:p14="http://schemas.microsoft.com/office/powerpoint/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90" name="Freeform 18"/>
            <p:cNvSpPr/>
            <p:nvPr/>
          </p:nvSpPr>
          <p:spPr bwMode="auto">
            <a:xfrm>
              <a:off x="6702425" y="312738"/>
              <a:ext cx="195262" cy="23813"/>
            </a:xfrm>
            <a:custGeom>
              <a:avLst/>
              <a:gdLst>
                <a:gd name="T0" fmla="*/ 48 w 51"/>
                <a:gd name="T1" fmla="*/ 0 h 6"/>
                <a:gd name="T2" fmla="*/ 3 w 51"/>
                <a:gd name="T3" fmla="*/ 0 h 6"/>
                <a:gd name="T4" fmla="*/ 0 w 51"/>
                <a:gd name="T5" fmla="*/ 3 h 6"/>
                <a:gd name="T6" fmla="*/ 3 w 51"/>
                <a:gd name="T7" fmla="*/ 6 h 6"/>
                <a:gd name="T8" fmla="*/ 48 w 51"/>
                <a:gd name="T9" fmla="*/ 6 h 6"/>
                <a:gd name="T10" fmla="*/ 51 w 51"/>
                <a:gd name="T11" fmla="*/ 3 h 6"/>
                <a:gd name="T12" fmla="*/ 48 w 51"/>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51" h="6">
                  <a:moveTo>
                    <a:pt x="48" y="0"/>
                  </a:moveTo>
                  <a:cubicBezTo>
                    <a:pt x="3" y="0"/>
                    <a:pt x="3" y="0"/>
                    <a:pt x="3" y="0"/>
                  </a:cubicBezTo>
                  <a:cubicBezTo>
                    <a:pt x="1" y="0"/>
                    <a:pt x="0" y="1"/>
                    <a:pt x="0" y="3"/>
                  </a:cubicBezTo>
                  <a:cubicBezTo>
                    <a:pt x="0" y="4"/>
                    <a:pt x="1" y="6"/>
                    <a:pt x="3" y="6"/>
                  </a:cubicBezTo>
                  <a:cubicBezTo>
                    <a:pt x="48" y="6"/>
                    <a:pt x="48" y="6"/>
                    <a:pt x="48" y="6"/>
                  </a:cubicBezTo>
                  <a:cubicBezTo>
                    <a:pt x="49" y="6"/>
                    <a:pt x="51" y="4"/>
                    <a:pt x="51" y="3"/>
                  </a:cubicBezTo>
                  <a:cubicBezTo>
                    <a:pt x="51" y="1"/>
                    <a:pt x="49" y="0"/>
                    <a:pt x="48" y="0"/>
                  </a:cubicBezTo>
                  <a:close/>
                </a:path>
              </a:pathLst>
            </a:custGeom>
            <a:grpFill/>
            <a:ln>
              <a:noFill/>
            </a:ln>
            <a:extLst>
              <a:ext uri="{91240B29-F687-4f45-9708-019B960494DF}">
                <a14:hiddenLine xmlns:a14="http://schemas.microsoft.com/office/drawing/2010/main" xmlns="" xmlns:p15="http://schemas.microsoft.com/office/powerpoint/2012/main" xmlns:p14="http://schemas.microsoft.com/office/powerpoint/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91" name="Freeform 19"/>
            <p:cNvSpPr/>
            <p:nvPr/>
          </p:nvSpPr>
          <p:spPr bwMode="auto">
            <a:xfrm>
              <a:off x="6702425" y="249238"/>
              <a:ext cx="195262" cy="22225"/>
            </a:xfrm>
            <a:custGeom>
              <a:avLst/>
              <a:gdLst>
                <a:gd name="T0" fmla="*/ 48 w 51"/>
                <a:gd name="T1" fmla="*/ 0 h 6"/>
                <a:gd name="T2" fmla="*/ 3 w 51"/>
                <a:gd name="T3" fmla="*/ 0 h 6"/>
                <a:gd name="T4" fmla="*/ 0 w 51"/>
                <a:gd name="T5" fmla="*/ 3 h 6"/>
                <a:gd name="T6" fmla="*/ 3 w 51"/>
                <a:gd name="T7" fmla="*/ 6 h 6"/>
                <a:gd name="T8" fmla="*/ 48 w 51"/>
                <a:gd name="T9" fmla="*/ 6 h 6"/>
                <a:gd name="T10" fmla="*/ 51 w 51"/>
                <a:gd name="T11" fmla="*/ 3 h 6"/>
                <a:gd name="T12" fmla="*/ 48 w 51"/>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51" h="6">
                  <a:moveTo>
                    <a:pt x="48" y="0"/>
                  </a:moveTo>
                  <a:cubicBezTo>
                    <a:pt x="3" y="0"/>
                    <a:pt x="3" y="0"/>
                    <a:pt x="3" y="0"/>
                  </a:cubicBezTo>
                  <a:cubicBezTo>
                    <a:pt x="1" y="0"/>
                    <a:pt x="0" y="1"/>
                    <a:pt x="0" y="3"/>
                  </a:cubicBezTo>
                  <a:cubicBezTo>
                    <a:pt x="0" y="5"/>
                    <a:pt x="1" y="6"/>
                    <a:pt x="3" y="6"/>
                  </a:cubicBezTo>
                  <a:cubicBezTo>
                    <a:pt x="48" y="6"/>
                    <a:pt x="48" y="6"/>
                    <a:pt x="48" y="6"/>
                  </a:cubicBezTo>
                  <a:cubicBezTo>
                    <a:pt x="49" y="6"/>
                    <a:pt x="51" y="5"/>
                    <a:pt x="51" y="3"/>
                  </a:cubicBezTo>
                  <a:cubicBezTo>
                    <a:pt x="51" y="1"/>
                    <a:pt x="49" y="0"/>
                    <a:pt x="48" y="0"/>
                  </a:cubicBezTo>
                  <a:close/>
                </a:path>
              </a:pathLst>
            </a:custGeom>
            <a:grpFill/>
            <a:ln>
              <a:noFill/>
            </a:ln>
            <a:extLst>
              <a:ext uri="{91240B29-F687-4f45-9708-019B960494DF}">
                <a14:hiddenLine xmlns:a14="http://schemas.microsoft.com/office/drawing/2010/main" xmlns="" xmlns:p15="http://schemas.microsoft.com/office/powerpoint/2012/main" xmlns:p14="http://schemas.microsoft.com/office/powerpoint/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92" name="Freeform 20"/>
            <p:cNvSpPr/>
            <p:nvPr/>
          </p:nvSpPr>
          <p:spPr bwMode="auto">
            <a:xfrm>
              <a:off x="6465888" y="119062"/>
              <a:ext cx="431800" cy="22225"/>
            </a:xfrm>
            <a:custGeom>
              <a:avLst/>
              <a:gdLst>
                <a:gd name="T0" fmla="*/ 110 w 113"/>
                <a:gd name="T1" fmla="*/ 0 h 6"/>
                <a:gd name="T2" fmla="*/ 3 w 113"/>
                <a:gd name="T3" fmla="*/ 0 h 6"/>
                <a:gd name="T4" fmla="*/ 0 w 113"/>
                <a:gd name="T5" fmla="*/ 3 h 6"/>
                <a:gd name="T6" fmla="*/ 3 w 113"/>
                <a:gd name="T7" fmla="*/ 6 h 6"/>
                <a:gd name="T8" fmla="*/ 110 w 113"/>
                <a:gd name="T9" fmla="*/ 6 h 6"/>
                <a:gd name="T10" fmla="*/ 113 w 113"/>
                <a:gd name="T11" fmla="*/ 3 h 6"/>
                <a:gd name="T12" fmla="*/ 110 w 113"/>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13" h="6">
                  <a:moveTo>
                    <a:pt x="110" y="0"/>
                  </a:moveTo>
                  <a:cubicBezTo>
                    <a:pt x="3" y="0"/>
                    <a:pt x="3" y="0"/>
                    <a:pt x="3" y="0"/>
                  </a:cubicBezTo>
                  <a:cubicBezTo>
                    <a:pt x="1" y="0"/>
                    <a:pt x="0" y="2"/>
                    <a:pt x="0" y="3"/>
                  </a:cubicBezTo>
                  <a:cubicBezTo>
                    <a:pt x="0" y="5"/>
                    <a:pt x="1" y="6"/>
                    <a:pt x="3" y="6"/>
                  </a:cubicBezTo>
                  <a:cubicBezTo>
                    <a:pt x="110" y="6"/>
                    <a:pt x="110" y="6"/>
                    <a:pt x="110" y="6"/>
                  </a:cubicBezTo>
                  <a:cubicBezTo>
                    <a:pt x="111" y="6"/>
                    <a:pt x="113" y="5"/>
                    <a:pt x="113" y="3"/>
                  </a:cubicBezTo>
                  <a:cubicBezTo>
                    <a:pt x="113" y="2"/>
                    <a:pt x="111" y="0"/>
                    <a:pt x="110" y="0"/>
                  </a:cubicBezTo>
                  <a:close/>
                </a:path>
              </a:pathLst>
            </a:custGeom>
            <a:grpFill/>
            <a:ln>
              <a:noFill/>
            </a:ln>
            <a:extLst>
              <a:ext uri="{91240B29-F687-4f45-9708-019B960494DF}">
                <a14:hiddenLine xmlns:a14="http://schemas.microsoft.com/office/drawing/2010/main" xmlns="" xmlns:p15="http://schemas.microsoft.com/office/powerpoint/2012/main" xmlns:p14="http://schemas.microsoft.com/office/powerpoint/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93" name="Freeform 21"/>
            <p:cNvSpPr/>
            <p:nvPr/>
          </p:nvSpPr>
          <p:spPr bwMode="auto">
            <a:xfrm>
              <a:off x="6465888" y="184150"/>
              <a:ext cx="431800" cy="22225"/>
            </a:xfrm>
            <a:custGeom>
              <a:avLst/>
              <a:gdLst>
                <a:gd name="T0" fmla="*/ 110 w 113"/>
                <a:gd name="T1" fmla="*/ 0 h 6"/>
                <a:gd name="T2" fmla="*/ 3 w 113"/>
                <a:gd name="T3" fmla="*/ 0 h 6"/>
                <a:gd name="T4" fmla="*/ 0 w 113"/>
                <a:gd name="T5" fmla="*/ 3 h 6"/>
                <a:gd name="T6" fmla="*/ 3 w 113"/>
                <a:gd name="T7" fmla="*/ 6 h 6"/>
                <a:gd name="T8" fmla="*/ 110 w 113"/>
                <a:gd name="T9" fmla="*/ 6 h 6"/>
                <a:gd name="T10" fmla="*/ 113 w 113"/>
                <a:gd name="T11" fmla="*/ 3 h 6"/>
                <a:gd name="T12" fmla="*/ 110 w 113"/>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13" h="6">
                  <a:moveTo>
                    <a:pt x="110" y="0"/>
                  </a:moveTo>
                  <a:cubicBezTo>
                    <a:pt x="3" y="0"/>
                    <a:pt x="3" y="0"/>
                    <a:pt x="3" y="0"/>
                  </a:cubicBezTo>
                  <a:cubicBezTo>
                    <a:pt x="1" y="0"/>
                    <a:pt x="0" y="2"/>
                    <a:pt x="0" y="3"/>
                  </a:cubicBezTo>
                  <a:cubicBezTo>
                    <a:pt x="0" y="5"/>
                    <a:pt x="1" y="6"/>
                    <a:pt x="3" y="6"/>
                  </a:cubicBezTo>
                  <a:cubicBezTo>
                    <a:pt x="110" y="6"/>
                    <a:pt x="110" y="6"/>
                    <a:pt x="110" y="6"/>
                  </a:cubicBezTo>
                  <a:cubicBezTo>
                    <a:pt x="111" y="6"/>
                    <a:pt x="113" y="5"/>
                    <a:pt x="113" y="3"/>
                  </a:cubicBezTo>
                  <a:cubicBezTo>
                    <a:pt x="113" y="2"/>
                    <a:pt x="111" y="0"/>
                    <a:pt x="110" y="0"/>
                  </a:cubicBezTo>
                  <a:close/>
                </a:path>
              </a:pathLst>
            </a:custGeom>
            <a:grpFill/>
            <a:ln>
              <a:noFill/>
            </a:ln>
            <a:extLst>
              <a:ext uri="{91240B29-F687-4f45-9708-019B960494DF}">
                <a14:hiddenLine xmlns:a14="http://schemas.microsoft.com/office/drawing/2010/main" xmlns="" xmlns:p15="http://schemas.microsoft.com/office/powerpoint/2012/main" xmlns:p14="http://schemas.microsoft.com/office/powerpoint/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94" name="Freeform 22"/>
            <p:cNvSpPr>
              <a:spLocks noEditPoints="1"/>
            </p:cNvSpPr>
            <p:nvPr/>
          </p:nvSpPr>
          <p:spPr bwMode="auto">
            <a:xfrm>
              <a:off x="6465888" y="-112713"/>
              <a:ext cx="195262" cy="190500"/>
            </a:xfrm>
            <a:custGeom>
              <a:avLst/>
              <a:gdLst>
                <a:gd name="T0" fmla="*/ 6 w 51"/>
                <a:gd name="T1" fmla="*/ 50 h 50"/>
                <a:gd name="T2" fmla="*/ 45 w 51"/>
                <a:gd name="T3" fmla="*/ 50 h 50"/>
                <a:gd name="T4" fmla="*/ 51 w 51"/>
                <a:gd name="T5" fmla="*/ 44 h 50"/>
                <a:gd name="T6" fmla="*/ 51 w 51"/>
                <a:gd name="T7" fmla="*/ 5 h 50"/>
                <a:gd name="T8" fmla="*/ 45 w 51"/>
                <a:gd name="T9" fmla="*/ 0 h 50"/>
                <a:gd name="T10" fmla="*/ 6 w 51"/>
                <a:gd name="T11" fmla="*/ 0 h 50"/>
                <a:gd name="T12" fmla="*/ 0 w 51"/>
                <a:gd name="T13" fmla="*/ 5 h 50"/>
                <a:gd name="T14" fmla="*/ 0 w 51"/>
                <a:gd name="T15" fmla="*/ 44 h 50"/>
                <a:gd name="T16" fmla="*/ 6 w 51"/>
                <a:gd name="T17" fmla="*/ 50 h 50"/>
                <a:gd name="T18" fmla="*/ 11 w 51"/>
                <a:gd name="T19" fmla="*/ 11 h 50"/>
                <a:gd name="T20" fmla="*/ 39 w 51"/>
                <a:gd name="T21" fmla="*/ 11 h 50"/>
                <a:gd name="T22" fmla="*/ 39 w 51"/>
                <a:gd name="T23" fmla="*/ 39 h 50"/>
                <a:gd name="T24" fmla="*/ 11 w 51"/>
                <a:gd name="T25" fmla="*/ 39 h 50"/>
                <a:gd name="T26" fmla="*/ 11 w 51"/>
                <a:gd name="T27" fmla="*/ 1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50">
                  <a:moveTo>
                    <a:pt x="6" y="50"/>
                  </a:moveTo>
                  <a:cubicBezTo>
                    <a:pt x="45" y="50"/>
                    <a:pt x="45" y="50"/>
                    <a:pt x="45" y="50"/>
                  </a:cubicBezTo>
                  <a:cubicBezTo>
                    <a:pt x="48" y="50"/>
                    <a:pt x="51" y="48"/>
                    <a:pt x="51" y="44"/>
                  </a:cubicBezTo>
                  <a:cubicBezTo>
                    <a:pt x="51" y="5"/>
                    <a:pt x="51" y="5"/>
                    <a:pt x="51" y="5"/>
                  </a:cubicBezTo>
                  <a:cubicBezTo>
                    <a:pt x="51" y="2"/>
                    <a:pt x="48" y="0"/>
                    <a:pt x="45" y="0"/>
                  </a:cubicBezTo>
                  <a:cubicBezTo>
                    <a:pt x="6" y="0"/>
                    <a:pt x="6" y="0"/>
                    <a:pt x="6" y="0"/>
                  </a:cubicBezTo>
                  <a:cubicBezTo>
                    <a:pt x="3" y="0"/>
                    <a:pt x="0" y="2"/>
                    <a:pt x="0" y="5"/>
                  </a:cubicBezTo>
                  <a:cubicBezTo>
                    <a:pt x="0" y="44"/>
                    <a:pt x="0" y="44"/>
                    <a:pt x="0" y="44"/>
                  </a:cubicBezTo>
                  <a:cubicBezTo>
                    <a:pt x="0" y="48"/>
                    <a:pt x="3" y="50"/>
                    <a:pt x="6" y="50"/>
                  </a:cubicBezTo>
                  <a:close/>
                  <a:moveTo>
                    <a:pt x="11" y="11"/>
                  </a:moveTo>
                  <a:cubicBezTo>
                    <a:pt x="39" y="11"/>
                    <a:pt x="39" y="11"/>
                    <a:pt x="39" y="11"/>
                  </a:cubicBezTo>
                  <a:cubicBezTo>
                    <a:pt x="39" y="39"/>
                    <a:pt x="39" y="39"/>
                    <a:pt x="39" y="39"/>
                  </a:cubicBezTo>
                  <a:cubicBezTo>
                    <a:pt x="11" y="39"/>
                    <a:pt x="11" y="39"/>
                    <a:pt x="11" y="39"/>
                  </a:cubicBezTo>
                  <a:lnTo>
                    <a:pt x="11" y="11"/>
                  </a:lnTo>
                  <a:close/>
                </a:path>
              </a:pathLst>
            </a:custGeom>
            <a:grpFill/>
            <a:ln>
              <a:noFill/>
            </a:ln>
            <a:extLst>
              <a:ext uri="{91240B29-F687-4f45-9708-019B960494DF}">
                <a14:hiddenLine xmlns:a14="http://schemas.microsoft.com/office/drawing/2010/main" xmlns="" xmlns:p15="http://schemas.microsoft.com/office/powerpoint/2012/main" xmlns:p14="http://schemas.microsoft.com/office/powerpoint/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95" name="Freeform 26"/>
          <p:cNvSpPr>
            <a:spLocks noEditPoints="1"/>
          </p:cNvSpPr>
          <p:nvPr/>
        </p:nvSpPr>
        <p:spPr bwMode="auto">
          <a:xfrm>
            <a:off x="4994523" y="2477014"/>
            <a:ext cx="604003" cy="586718"/>
          </a:xfrm>
          <a:custGeom>
            <a:avLst/>
            <a:gdLst>
              <a:gd name="T0" fmla="*/ 188 w 263"/>
              <a:gd name="T1" fmla="*/ 0 h 256"/>
              <a:gd name="T2" fmla="*/ 111 w 263"/>
              <a:gd name="T3" fmla="*/ 54 h 256"/>
              <a:gd name="T4" fmla="*/ 111 w 263"/>
              <a:gd name="T5" fmla="*/ 55 h 256"/>
              <a:gd name="T6" fmla="*/ 28 w 263"/>
              <a:gd name="T7" fmla="*/ 138 h 256"/>
              <a:gd name="T8" fmla="*/ 1 w 263"/>
              <a:gd name="T9" fmla="*/ 220 h 256"/>
              <a:gd name="T10" fmla="*/ 28 w 263"/>
              <a:gd name="T11" fmla="*/ 256 h 256"/>
              <a:gd name="T12" fmla="*/ 105 w 263"/>
              <a:gd name="T13" fmla="*/ 237 h 256"/>
              <a:gd name="T14" fmla="*/ 241 w 263"/>
              <a:gd name="T15" fmla="*/ 105 h 256"/>
              <a:gd name="T16" fmla="*/ 128 w 263"/>
              <a:gd name="T17" fmla="*/ 190 h 256"/>
              <a:gd name="T18" fmla="*/ 198 w 263"/>
              <a:gd name="T19" fmla="*/ 94 h 256"/>
              <a:gd name="T20" fmla="*/ 190 w 263"/>
              <a:gd name="T21" fmla="*/ 134 h 256"/>
              <a:gd name="T22" fmla="*/ 128 w 263"/>
              <a:gd name="T23" fmla="*/ 196 h 256"/>
              <a:gd name="T24" fmla="*/ 118 w 263"/>
              <a:gd name="T25" fmla="*/ 162 h 256"/>
              <a:gd name="T26" fmla="*/ 91 w 263"/>
              <a:gd name="T27" fmla="*/ 136 h 256"/>
              <a:gd name="T28" fmla="*/ 184 w 263"/>
              <a:gd name="T29" fmla="*/ 72 h 256"/>
              <a:gd name="T30" fmla="*/ 118 w 263"/>
              <a:gd name="T31" fmla="*/ 162 h 256"/>
              <a:gd name="T32" fmla="*/ 61 w 263"/>
              <a:gd name="T33" fmla="*/ 128 h 256"/>
              <a:gd name="T34" fmla="*/ 159 w 263"/>
              <a:gd name="T35" fmla="*/ 57 h 256"/>
              <a:gd name="T36" fmla="*/ 33 w 263"/>
              <a:gd name="T37" fmla="*/ 239 h 256"/>
              <a:gd name="T38" fmla="*/ 16 w 263"/>
              <a:gd name="T39" fmla="*/ 228 h 256"/>
              <a:gd name="T40" fmla="*/ 25 w 263"/>
              <a:gd name="T41" fmla="*/ 193 h 256"/>
              <a:gd name="T42" fmla="*/ 63 w 263"/>
              <a:gd name="T43" fmla="*/ 231 h 256"/>
              <a:gd name="T44" fmla="*/ 71 w 263"/>
              <a:gd name="T45" fmla="*/ 229 h 256"/>
              <a:gd name="T46" fmla="*/ 27 w 263"/>
              <a:gd name="T47" fmla="*/ 185 h 256"/>
              <a:gd name="T48" fmla="*/ 39 w 263"/>
              <a:gd name="T49" fmla="*/ 150 h 256"/>
              <a:gd name="T50" fmla="*/ 103 w 263"/>
              <a:gd name="T51" fmla="*/ 220 h 256"/>
              <a:gd name="T52" fmla="*/ 71 w 263"/>
              <a:gd name="T53" fmla="*/ 229 h 256"/>
              <a:gd name="T54" fmla="*/ 216 w 263"/>
              <a:gd name="T55" fmla="*/ 108 h 256"/>
              <a:gd name="T56" fmla="*/ 196 w 263"/>
              <a:gd name="T57" fmla="*/ 60 h 256"/>
              <a:gd name="T58" fmla="*/ 162 w 263"/>
              <a:gd name="T59" fmla="*/ 26 h 256"/>
              <a:gd name="T60" fmla="*/ 224 w 263"/>
              <a:gd name="T61" fmla="*/ 32 h 256"/>
              <a:gd name="T62" fmla="*/ 230 w 263"/>
              <a:gd name="T63" fmla="*/ 9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3" h="256">
                <a:moveTo>
                  <a:pt x="235" y="21"/>
                </a:moveTo>
                <a:cubicBezTo>
                  <a:pt x="222" y="8"/>
                  <a:pt x="205" y="0"/>
                  <a:pt x="188" y="0"/>
                </a:cubicBezTo>
                <a:cubicBezTo>
                  <a:pt x="173" y="0"/>
                  <a:pt x="160" y="5"/>
                  <a:pt x="150" y="15"/>
                </a:cubicBezTo>
                <a:cubicBezTo>
                  <a:pt x="111" y="54"/>
                  <a:pt x="111" y="54"/>
                  <a:pt x="111" y="54"/>
                </a:cubicBezTo>
                <a:cubicBezTo>
                  <a:pt x="111" y="54"/>
                  <a:pt x="111" y="54"/>
                  <a:pt x="111" y="55"/>
                </a:cubicBezTo>
                <a:cubicBezTo>
                  <a:pt x="111" y="55"/>
                  <a:pt x="111" y="55"/>
                  <a:pt x="111" y="55"/>
                </a:cubicBezTo>
                <a:cubicBezTo>
                  <a:pt x="111" y="55"/>
                  <a:pt x="111" y="55"/>
                  <a:pt x="111" y="55"/>
                </a:cubicBezTo>
                <a:cubicBezTo>
                  <a:pt x="28" y="138"/>
                  <a:pt x="28" y="138"/>
                  <a:pt x="28" y="138"/>
                </a:cubicBezTo>
                <a:cubicBezTo>
                  <a:pt x="24" y="142"/>
                  <a:pt x="22" y="147"/>
                  <a:pt x="20" y="152"/>
                </a:cubicBezTo>
                <a:cubicBezTo>
                  <a:pt x="1" y="220"/>
                  <a:pt x="1" y="220"/>
                  <a:pt x="1" y="220"/>
                </a:cubicBezTo>
                <a:cubicBezTo>
                  <a:pt x="1" y="220"/>
                  <a:pt x="0" y="225"/>
                  <a:pt x="0" y="228"/>
                </a:cubicBezTo>
                <a:cubicBezTo>
                  <a:pt x="0" y="243"/>
                  <a:pt x="13" y="256"/>
                  <a:pt x="28" y="256"/>
                </a:cubicBezTo>
                <a:cubicBezTo>
                  <a:pt x="31" y="256"/>
                  <a:pt x="37" y="255"/>
                  <a:pt x="37" y="255"/>
                </a:cubicBezTo>
                <a:cubicBezTo>
                  <a:pt x="105" y="237"/>
                  <a:pt x="105" y="237"/>
                  <a:pt x="105" y="237"/>
                </a:cubicBezTo>
                <a:cubicBezTo>
                  <a:pt x="110" y="235"/>
                  <a:pt x="115" y="232"/>
                  <a:pt x="119" y="229"/>
                </a:cubicBezTo>
                <a:cubicBezTo>
                  <a:pt x="241" y="105"/>
                  <a:pt x="241" y="105"/>
                  <a:pt x="241" y="105"/>
                </a:cubicBezTo>
                <a:cubicBezTo>
                  <a:pt x="263" y="83"/>
                  <a:pt x="261" y="46"/>
                  <a:pt x="235" y="21"/>
                </a:cubicBezTo>
                <a:close/>
                <a:moveTo>
                  <a:pt x="128" y="190"/>
                </a:moveTo>
                <a:cubicBezTo>
                  <a:pt x="127" y="183"/>
                  <a:pt x="125" y="176"/>
                  <a:pt x="122" y="169"/>
                </a:cubicBezTo>
                <a:cubicBezTo>
                  <a:pt x="198" y="94"/>
                  <a:pt x="198" y="94"/>
                  <a:pt x="198" y="94"/>
                </a:cubicBezTo>
                <a:cubicBezTo>
                  <a:pt x="203" y="108"/>
                  <a:pt x="200" y="124"/>
                  <a:pt x="190" y="134"/>
                </a:cubicBezTo>
                <a:cubicBezTo>
                  <a:pt x="190" y="134"/>
                  <a:pt x="190" y="134"/>
                  <a:pt x="190" y="134"/>
                </a:cubicBezTo>
                <a:cubicBezTo>
                  <a:pt x="190" y="134"/>
                  <a:pt x="190" y="134"/>
                  <a:pt x="190" y="134"/>
                </a:cubicBezTo>
                <a:cubicBezTo>
                  <a:pt x="128" y="196"/>
                  <a:pt x="128" y="196"/>
                  <a:pt x="128" y="196"/>
                </a:cubicBezTo>
                <a:cubicBezTo>
                  <a:pt x="128" y="194"/>
                  <a:pt x="128" y="192"/>
                  <a:pt x="128" y="190"/>
                </a:cubicBezTo>
                <a:close/>
                <a:moveTo>
                  <a:pt x="118" y="162"/>
                </a:moveTo>
                <a:cubicBezTo>
                  <a:pt x="115" y="157"/>
                  <a:pt x="112" y="152"/>
                  <a:pt x="108" y="148"/>
                </a:cubicBezTo>
                <a:cubicBezTo>
                  <a:pt x="103" y="143"/>
                  <a:pt x="97" y="140"/>
                  <a:pt x="91" y="136"/>
                </a:cubicBezTo>
                <a:cubicBezTo>
                  <a:pt x="168" y="60"/>
                  <a:pt x="168" y="60"/>
                  <a:pt x="168" y="60"/>
                </a:cubicBezTo>
                <a:cubicBezTo>
                  <a:pt x="174" y="63"/>
                  <a:pt x="179" y="66"/>
                  <a:pt x="184" y="72"/>
                </a:cubicBezTo>
                <a:cubicBezTo>
                  <a:pt x="189" y="76"/>
                  <a:pt x="192" y="81"/>
                  <a:pt x="195" y="86"/>
                </a:cubicBezTo>
                <a:lnTo>
                  <a:pt x="118" y="162"/>
                </a:lnTo>
                <a:close/>
                <a:moveTo>
                  <a:pt x="84" y="133"/>
                </a:moveTo>
                <a:cubicBezTo>
                  <a:pt x="76" y="130"/>
                  <a:pt x="69" y="128"/>
                  <a:pt x="61" y="128"/>
                </a:cubicBezTo>
                <a:cubicBezTo>
                  <a:pt x="123" y="66"/>
                  <a:pt x="123" y="66"/>
                  <a:pt x="123" y="66"/>
                </a:cubicBezTo>
                <a:cubicBezTo>
                  <a:pt x="132" y="56"/>
                  <a:pt x="146" y="54"/>
                  <a:pt x="159" y="57"/>
                </a:cubicBezTo>
                <a:lnTo>
                  <a:pt x="84" y="133"/>
                </a:lnTo>
                <a:close/>
                <a:moveTo>
                  <a:pt x="33" y="239"/>
                </a:moveTo>
                <a:cubicBezTo>
                  <a:pt x="32" y="239"/>
                  <a:pt x="30" y="240"/>
                  <a:pt x="28" y="240"/>
                </a:cubicBezTo>
                <a:cubicBezTo>
                  <a:pt x="21" y="240"/>
                  <a:pt x="16" y="235"/>
                  <a:pt x="16" y="228"/>
                </a:cubicBezTo>
                <a:cubicBezTo>
                  <a:pt x="16" y="227"/>
                  <a:pt x="17" y="224"/>
                  <a:pt x="17" y="224"/>
                </a:cubicBezTo>
                <a:cubicBezTo>
                  <a:pt x="25" y="193"/>
                  <a:pt x="25" y="193"/>
                  <a:pt x="25" y="193"/>
                </a:cubicBezTo>
                <a:cubicBezTo>
                  <a:pt x="34" y="193"/>
                  <a:pt x="44" y="196"/>
                  <a:pt x="52" y="204"/>
                </a:cubicBezTo>
                <a:cubicBezTo>
                  <a:pt x="60" y="212"/>
                  <a:pt x="64" y="222"/>
                  <a:pt x="63" y="231"/>
                </a:cubicBezTo>
                <a:lnTo>
                  <a:pt x="33" y="239"/>
                </a:lnTo>
                <a:close/>
                <a:moveTo>
                  <a:pt x="71" y="229"/>
                </a:moveTo>
                <a:cubicBezTo>
                  <a:pt x="71" y="218"/>
                  <a:pt x="66" y="207"/>
                  <a:pt x="58" y="198"/>
                </a:cubicBezTo>
                <a:cubicBezTo>
                  <a:pt x="49" y="190"/>
                  <a:pt x="38" y="185"/>
                  <a:pt x="27" y="185"/>
                </a:cubicBezTo>
                <a:cubicBezTo>
                  <a:pt x="35" y="156"/>
                  <a:pt x="35" y="156"/>
                  <a:pt x="35" y="156"/>
                </a:cubicBezTo>
                <a:cubicBezTo>
                  <a:pt x="36" y="154"/>
                  <a:pt x="37" y="152"/>
                  <a:pt x="39" y="150"/>
                </a:cubicBezTo>
                <a:cubicBezTo>
                  <a:pt x="55" y="139"/>
                  <a:pt x="79" y="142"/>
                  <a:pt x="96" y="160"/>
                </a:cubicBezTo>
                <a:cubicBezTo>
                  <a:pt x="115" y="178"/>
                  <a:pt x="117" y="204"/>
                  <a:pt x="103" y="220"/>
                </a:cubicBezTo>
                <a:cubicBezTo>
                  <a:pt x="103" y="221"/>
                  <a:pt x="102" y="221"/>
                  <a:pt x="101" y="221"/>
                </a:cubicBezTo>
                <a:lnTo>
                  <a:pt x="71" y="229"/>
                </a:lnTo>
                <a:close/>
                <a:moveTo>
                  <a:pt x="230" y="94"/>
                </a:moveTo>
                <a:cubicBezTo>
                  <a:pt x="216" y="108"/>
                  <a:pt x="216" y="108"/>
                  <a:pt x="216" y="108"/>
                </a:cubicBezTo>
                <a:cubicBezTo>
                  <a:pt x="216" y="106"/>
                  <a:pt x="216" y="104"/>
                  <a:pt x="216" y="102"/>
                </a:cubicBezTo>
                <a:cubicBezTo>
                  <a:pt x="215" y="87"/>
                  <a:pt x="207" y="72"/>
                  <a:pt x="196" y="60"/>
                </a:cubicBezTo>
                <a:cubicBezTo>
                  <a:pt x="183" y="47"/>
                  <a:pt x="165" y="40"/>
                  <a:pt x="148" y="40"/>
                </a:cubicBezTo>
                <a:cubicBezTo>
                  <a:pt x="162" y="26"/>
                  <a:pt x="162" y="26"/>
                  <a:pt x="162" y="26"/>
                </a:cubicBezTo>
                <a:cubicBezTo>
                  <a:pt x="168" y="20"/>
                  <a:pt x="177" y="16"/>
                  <a:pt x="188" y="16"/>
                </a:cubicBezTo>
                <a:cubicBezTo>
                  <a:pt x="200" y="16"/>
                  <a:pt x="214" y="22"/>
                  <a:pt x="224" y="32"/>
                </a:cubicBezTo>
                <a:cubicBezTo>
                  <a:pt x="233" y="41"/>
                  <a:pt x="239" y="53"/>
                  <a:pt x="240" y="65"/>
                </a:cubicBezTo>
                <a:cubicBezTo>
                  <a:pt x="241" y="76"/>
                  <a:pt x="237" y="87"/>
                  <a:pt x="230" y="9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nvGrpSpPr>
          <p:cNvPr id="96" name="Group 89"/>
          <p:cNvGrpSpPr/>
          <p:nvPr/>
        </p:nvGrpSpPr>
        <p:grpSpPr>
          <a:xfrm>
            <a:off x="6995329" y="2872412"/>
            <a:ext cx="551212" cy="604151"/>
            <a:chOff x="6980238" y="-342900"/>
            <a:chExt cx="1150937" cy="1311275"/>
          </a:xfrm>
          <a:solidFill>
            <a:schemeClr val="bg1"/>
          </a:solidFill>
        </p:grpSpPr>
        <p:sp>
          <p:nvSpPr>
            <p:cNvPr id="97" name="Freeform 30"/>
            <p:cNvSpPr>
              <a:spLocks noEditPoints="1"/>
            </p:cNvSpPr>
            <p:nvPr/>
          </p:nvSpPr>
          <p:spPr bwMode="auto">
            <a:xfrm>
              <a:off x="6980238" y="-342900"/>
              <a:ext cx="1150937" cy="1311275"/>
            </a:xfrm>
            <a:custGeom>
              <a:avLst/>
              <a:gdLst>
                <a:gd name="T0" fmla="*/ 152 w 304"/>
                <a:gd name="T1" fmla="*/ 0 h 347"/>
                <a:gd name="T2" fmla="*/ 0 w 304"/>
                <a:gd name="T3" fmla="*/ 71 h 347"/>
                <a:gd name="T4" fmla="*/ 0 w 304"/>
                <a:gd name="T5" fmla="*/ 277 h 347"/>
                <a:gd name="T6" fmla="*/ 152 w 304"/>
                <a:gd name="T7" fmla="*/ 347 h 347"/>
                <a:gd name="T8" fmla="*/ 304 w 304"/>
                <a:gd name="T9" fmla="*/ 277 h 347"/>
                <a:gd name="T10" fmla="*/ 304 w 304"/>
                <a:gd name="T11" fmla="*/ 71 h 347"/>
                <a:gd name="T12" fmla="*/ 152 w 304"/>
                <a:gd name="T13" fmla="*/ 0 h 347"/>
                <a:gd name="T14" fmla="*/ 282 w 304"/>
                <a:gd name="T15" fmla="*/ 277 h 347"/>
                <a:gd name="T16" fmla="*/ 152 w 304"/>
                <a:gd name="T17" fmla="*/ 326 h 347"/>
                <a:gd name="T18" fmla="*/ 22 w 304"/>
                <a:gd name="T19" fmla="*/ 277 h 347"/>
                <a:gd name="T20" fmla="*/ 22 w 304"/>
                <a:gd name="T21" fmla="*/ 236 h 347"/>
                <a:gd name="T22" fmla="*/ 152 w 304"/>
                <a:gd name="T23" fmla="*/ 271 h 347"/>
                <a:gd name="T24" fmla="*/ 282 w 304"/>
                <a:gd name="T25" fmla="*/ 236 h 347"/>
                <a:gd name="T26" fmla="*/ 282 w 304"/>
                <a:gd name="T27" fmla="*/ 277 h 347"/>
                <a:gd name="T28" fmla="*/ 282 w 304"/>
                <a:gd name="T29" fmla="*/ 212 h 347"/>
                <a:gd name="T30" fmla="*/ 282 w 304"/>
                <a:gd name="T31" fmla="*/ 212 h 347"/>
                <a:gd name="T32" fmla="*/ 282 w 304"/>
                <a:gd name="T33" fmla="*/ 212 h 347"/>
                <a:gd name="T34" fmla="*/ 152 w 304"/>
                <a:gd name="T35" fmla="*/ 261 h 347"/>
                <a:gd name="T36" fmla="*/ 22 w 304"/>
                <a:gd name="T37" fmla="*/ 212 h 347"/>
                <a:gd name="T38" fmla="*/ 22 w 304"/>
                <a:gd name="T39" fmla="*/ 212 h 347"/>
                <a:gd name="T40" fmla="*/ 22 w 304"/>
                <a:gd name="T41" fmla="*/ 212 h 347"/>
                <a:gd name="T42" fmla="*/ 22 w 304"/>
                <a:gd name="T43" fmla="*/ 171 h 347"/>
                <a:gd name="T44" fmla="*/ 152 w 304"/>
                <a:gd name="T45" fmla="*/ 206 h 347"/>
                <a:gd name="T46" fmla="*/ 282 w 304"/>
                <a:gd name="T47" fmla="*/ 171 h 347"/>
                <a:gd name="T48" fmla="*/ 282 w 304"/>
                <a:gd name="T49" fmla="*/ 212 h 347"/>
                <a:gd name="T50" fmla="*/ 282 w 304"/>
                <a:gd name="T51" fmla="*/ 147 h 347"/>
                <a:gd name="T52" fmla="*/ 282 w 304"/>
                <a:gd name="T53" fmla="*/ 147 h 347"/>
                <a:gd name="T54" fmla="*/ 282 w 304"/>
                <a:gd name="T55" fmla="*/ 147 h 347"/>
                <a:gd name="T56" fmla="*/ 152 w 304"/>
                <a:gd name="T57" fmla="*/ 195 h 347"/>
                <a:gd name="T58" fmla="*/ 22 w 304"/>
                <a:gd name="T59" fmla="*/ 147 h 347"/>
                <a:gd name="T60" fmla="*/ 22 w 304"/>
                <a:gd name="T61" fmla="*/ 147 h 347"/>
                <a:gd name="T62" fmla="*/ 22 w 304"/>
                <a:gd name="T63" fmla="*/ 147 h 347"/>
                <a:gd name="T64" fmla="*/ 22 w 304"/>
                <a:gd name="T65" fmla="*/ 109 h 347"/>
                <a:gd name="T66" fmla="*/ 152 w 304"/>
                <a:gd name="T67" fmla="*/ 141 h 347"/>
                <a:gd name="T68" fmla="*/ 282 w 304"/>
                <a:gd name="T69" fmla="*/ 109 h 347"/>
                <a:gd name="T70" fmla="*/ 282 w 304"/>
                <a:gd name="T71" fmla="*/ 147 h 347"/>
                <a:gd name="T72" fmla="*/ 152 w 304"/>
                <a:gd name="T73" fmla="*/ 119 h 347"/>
                <a:gd name="T74" fmla="*/ 22 w 304"/>
                <a:gd name="T75" fmla="*/ 71 h 347"/>
                <a:gd name="T76" fmla="*/ 152 w 304"/>
                <a:gd name="T77" fmla="*/ 22 h 347"/>
                <a:gd name="T78" fmla="*/ 282 w 304"/>
                <a:gd name="T79" fmla="*/ 71 h 347"/>
                <a:gd name="T80" fmla="*/ 152 w 304"/>
                <a:gd name="T81" fmla="*/ 11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4" h="347">
                  <a:moveTo>
                    <a:pt x="152" y="0"/>
                  </a:moveTo>
                  <a:cubicBezTo>
                    <a:pt x="79" y="0"/>
                    <a:pt x="0" y="22"/>
                    <a:pt x="0" y="71"/>
                  </a:cubicBezTo>
                  <a:cubicBezTo>
                    <a:pt x="0" y="277"/>
                    <a:pt x="0" y="277"/>
                    <a:pt x="0" y="277"/>
                  </a:cubicBezTo>
                  <a:cubicBezTo>
                    <a:pt x="0" y="325"/>
                    <a:pt x="79" y="347"/>
                    <a:pt x="152" y="347"/>
                  </a:cubicBezTo>
                  <a:cubicBezTo>
                    <a:pt x="225" y="347"/>
                    <a:pt x="304" y="325"/>
                    <a:pt x="304" y="277"/>
                  </a:cubicBezTo>
                  <a:cubicBezTo>
                    <a:pt x="304" y="71"/>
                    <a:pt x="304" y="71"/>
                    <a:pt x="304" y="71"/>
                  </a:cubicBezTo>
                  <a:cubicBezTo>
                    <a:pt x="304" y="22"/>
                    <a:pt x="225" y="0"/>
                    <a:pt x="152" y="0"/>
                  </a:cubicBezTo>
                  <a:close/>
                  <a:moveTo>
                    <a:pt x="282" y="277"/>
                  </a:moveTo>
                  <a:cubicBezTo>
                    <a:pt x="282" y="304"/>
                    <a:pt x="224" y="326"/>
                    <a:pt x="152" y="326"/>
                  </a:cubicBezTo>
                  <a:cubicBezTo>
                    <a:pt x="80" y="326"/>
                    <a:pt x="22" y="304"/>
                    <a:pt x="22" y="277"/>
                  </a:cubicBezTo>
                  <a:cubicBezTo>
                    <a:pt x="22" y="236"/>
                    <a:pt x="22" y="236"/>
                    <a:pt x="22" y="236"/>
                  </a:cubicBezTo>
                  <a:cubicBezTo>
                    <a:pt x="44" y="259"/>
                    <a:pt x="98" y="271"/>
                    <a:pt x="152" y="271"/>
                  </a:cubicBezTo>
                  <a:cubicBezTo>
                    <a:pt x="206" y="271"/>
                    <a:pt x="260" y="259"/>
                    <a:pt x="282" y="236"/>
                  </a:cubicBezTo>
                  <a:lnTo>
                    <a:pt x="282" y="277"/>
                  </a:lnTo>
                  <a:close/>
                  <a:moveTo>
                    <a:pt x="282" y="212"/>
                  </a:moveTo>
                  <a:cubicBezTo>
                    <a:pt x="282" y="212"/>
                    <a:pt x="282" y="212"/>
                    <a:pt x="282" y="212"/>
                  </a:cubicBezTo>
                  <a:cubicBezTo>
                    <a:pt x="282" y="212"/>
                    <a:pt x="282" y="212"/>
                    <a:pt x="282" y="212"/>
                  </a:cubicBezTo>
                  <a:cubicBezTo>
                    <a:pt x="282" y="239"/>
                    <a:pt x="224" y="261"/>
                    <a:pt x="152" y="261"/>
                  </a:cubicBezTo>
                  <a:cubicBezTo>
                    <a:pt x="80" y="261"/>
                    <a:pt x="22" y="239"/>
                    <a:pt x="22" y="212"/>
                  </a:cubicBezTo>
                  <a:cubicBezTo>
                    <a:pt x="22" y="212"/>
                    <a:pt x="22" y="212"/>
                    <a:pt x="22" y="212"/>
                  </a:cubicBezTo>
                  <a:cubicBezTo>
                    <a:pt x="22" y="212"/>
                    <a:pt x="22" y="212"/>
                    <a:pt x="22" y="212"/>
                  </a:cubicBezTo>
                  <a:cubicBezTo>
                    <a:pt x="22" y="171"/>
                    <a:pt x="22" y="171"/>
                    <a:pt x="22" y="171"/>
                  </a:cubicBezTo>
                  <a:cubicBezTo>
                    <a:pt x="44" y="194"/>
                    <a:pt x="98" y="206"/>
                    <a:pt x="152" y="206"/>
                  </a:cubicBezTo>
                  <a:cubicBezTo>
                    <a:pt x="206" y="206"/>
                    <a:pt x="260" y="194"/>
                    <a:pt x="282" y="171"/>
                  </a:cubicBezTo>
                  <a:lnTo>
                    <a:pt x="282" y="212"/>
                  </a:lnTo>
                  <a:close/>
                  <a:moveTo>
                    <a:pt x="282" y="147"/>
                  </a:moveTo>
                  <a:cubicBezTo>
                    <a:pt x="282" y="147"/>
                    <a:pt x="282" y="147"/>
                    <a:pt x="282" y="147"/>
                  </a:cubicBezTo>
                  <a:cubicBezTo>
                    <a:pt x="282" y="147"/>
                    <a:pt x="282" y="147"/>
                    <a:pt x="282" y="147"/>
                  </a:cubicBezTo>
                  <a:cubicBezTo>
                    <a:pt x="282" y="174"/>
                    <a:pt x="224" y="195"/>
                    <a:pt x="152" y="195"/>
                  </a:cubicBezTo>
                  <a:cubicBezTo>
                    <a:pt x="80" y="195"/>
                    <a:pt x="22" y="174"/>
                    <a:pt x="22" y="147"/>
                  </a:cubicBezTo>
                  <a:cubicBezTo>
                    <a:pt x="22" y="147"/>
                    <a:pt x="22" y="147"/>
                    <a:pt x="22" y="147"/>
                  </a:cubicBezTo>
                  <a:cubicBezTo>
                    <a:pt x="22" y="147"/>
                    <a:pt x="22" y="147"/>
                    <a:pt x="22" y="147"/>
                  </a:cubicBezTo>
                  <a:cubicBezTo>
                    <a:pt x="22" y="109"/>
                    <a:pt x="22" y="109"/>
                    <a:pt x="22" y="109"/>
                  </a:cubicBezTo>
                  <a:cubicBezTo>
                    <a:pt x="50" y="131"/>
                    <a:pt x="102" y="141"/>
                    <a:pt x="152" y="141"/>
                  </a:cubicBezTo>
                  <a:cubicBezTo>
                    <a:pt x="202" y="141"/>
                    <a:pt x="254" y="131"/>
                    <a:pt x="282" y="109"/>
                  </a:cubicBezTo>
                  <a:lnTo>
                    <a:pt x="282" y="147"/>
                  </a:lnTo>
                  <a:close/>
                  <a:moveTo>
                    <a:pt x="152" y="119"/>
                  </a:moveTo>
                  <a:cubicBezTo>
                    <a:pt x="80" y="119"/>
                    <a:pt x="22" y="98"/>
                    <a:pt x="22" y="71"/>
                  </a:cubicBezTo>
                  <a:cubicBezTo>
                    <a:pt x="22" y="44"/>
                    <a:pt x="80" y="22"/>
                    <a:pt x="152" y="22"/>
                  </a:cubicBezTo>
                  <a:cubicBezTo>
                    <a:pt x="224" y="22"/>
                    <a:pt x="282" y="44"/>
                    <a:pt x="282" y="71"/>
                  </a:cubicBezTo>
                  <a:cubicBezTo>
                    <a:pt x="282" y="98"/>
                    <a:pt x="224" y="119"/>
                    <a:pt x="152" y="119"/>
                  </a:cubicBezTo>
                  <a:close/>
                </a:path>
              </a:pathLst>
            </a:custGeom>
            <a:grpFill/>
            <a:ln>
              <a:noFill/>
            </a:ln>
            <a:extLst>
              <a:ext uri="{91240B29-F687-4f45-9708-019B960494DF}">
                <a14:hiddenLine xmlns:a14="http://schemas.microsoft.com/office/drawing/2010/main" xmlns="" xmlns:p15="http://schemas.microsoft.com/office/powerpoint/2012/main" xmlns:p14="http://schemas.microsoft.com/office/powerpoint/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98" name="Oval 31"/>
            <p:cNvSpPr>
              <a:spLocks noChangeArrowheads="1"/>
            </p:cNvSpPr>
            <p:nvPr/>
          </p:nvSpPr>
          <p:spPr bwMode="auto">
            <a:xfrm>
              <a:off x="7885113" y="681038"/>
              <a:ext cx="82550" cy="84138"/>
            </a:xfrm>
            <a:prstGeom prst="ellipse">
              <a:avLst/>
            </a:prstGeom>
            <a:grpFill/>
            <a:ln>
              <a:noFill/>
            </a:ln>
            <a:extLst>
              <a:ext uri="{91240B29-F687-4f45-9708-019B960494DF}">
                <a14:hiddenLine xmlns:a14="http://schemas.microsoft.com/office/drawing/2010/main" xmlns="" xmlns:p15="http://schemas.microsoft.com/office/powerpoint/2012/main" xmlns:p14="http://schemas.microsoft.com/office/powerpoint/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99" name="Oval 32"/>
            <p:cNvSpPr>
              <a:spLocks noChangeArrowheads="1"/>
            </p:cNvSpPr>
            <p:nvPr/>
          </p:nvSpPr>
          <p:spPr bwMode="auto">
            <a:xfrm>
              <a:off x="7885113" y="434975"/>
              <a:ext cx="82550" cy="84138"/>
            </a:xfrm>
            <a:prstGeom prst="ellipse">
              <a:avLst/>
            </a:prstGeom>
            <a:grpFill/>
            <a:ln>
              <a:noFill/>
            </a:ln>
            <a:extLst>
              <a:ext uri="{91240B29-F687-4f45-9708-019B960494DF}">
                <a14:hiddenLine xmlns:a14="http://schemas.microsoft.com/office/drawing/2010/main" xmlns="" xmlns:p15="http://schemas.microsoft.com/office/powerpoint/2012/main" xmlns:p14="http://schemas.microsoft.com/office/powerpoint/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00" name="Oval 33"/>
            <p:cNvSpPr>
              <a:spLocks noChangeArrowheads="1"/>
            </p:cNvSpPr>
            <p:nvPr/>
          </p:nvSpPr>
          <p:spPr bwMode="auto">
            <a:xfrm>
              <a:off x="7885113" y="190500"/>
              <a:ext cx="82550" cy="82550"/>
            </a:xfrm>
            <a:prstGeom prst="ellipse">
              <a:avLst/>
            </a:prstGeom>
            <a:grpFill/>
            <a:ln>
              <a:noFill/>
            </a:ln>
            <a:extLst>
              <a:ext uri="{91240B29-F687-4f45-9708-019B960494DF}">
                <a14:hiddenLine xmlns:a14="http://schemas.microsoft.com/office/drawing/2010/main" xmlns="" xmlns:p15="http://schemas.microsoft.com/office/powerpoint/2012/main" xmlns:p14="http://schemas.microsoft.com/office/powerpoint/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101" name="Group 94"/>
          <p:cNvGrpSpPr/>
          <p:nvPr/>
        </p:nvGrpSpPr>
        <p:grpSpPr>
          <a:xfrm>
            <a:off x="6593238" y="4596047"/>
            <a:ext cx="786468" cy="740754"/>
            <a:chOff x="5899150" y="-1111250"/>
            <a:chExt cx="2832101" cy="2832100"/>
          </a:xfrm>
          <a:solidFill>
            <a:schemeClr val="bg1"/>
          </a:solidFill>
        </p:grpSpPr>
        <p:sp>
          <p:nvSpPr>
            <p:cNvPr id="102" name="Freeform 37"/>
            <p:cNvSpPr>
              <a:spLocks noEditPoints="1"/>
            </p:cNvSpPr>
            <p:nvPr/>
          </p:nvSpPr>
          <p:spPr bwMode="auto">
            <a:xfrm>
              <a:off x="5899150" y="-1111250"/>
              <a:ext cx="2832101" cy="2832100"/>
            </a:xfrm>
            <a:custGeom>
              <a:avLst/>
              <a:gdLst>
                <a:gd name="T0" fmla="*/ 499 w 752"/>
                <a:gd name="T1" fmla="*/ 68 h 752"/>
                <a:gd name="T2" fmla="*/ 68 w 752"/>
                <a:gd name="T3" fmla="*/ 253 h 752"/>
                <a:gd name="T4" fmla="*/ 253 w 752"/>
                <a:gd name="T5" fmla="*/ 684 h 752"/>
                <a:gd name="T6" fmla="*/ 684 w 752"/>
                <a:gd name="T7" fmla="*/ 499 h 752"/>
                <a:gd name="T8" fmla="*/ 499 w 752"/>
                <a:gd name="T9" fmla="*/ 68 h 752"/>
                <a:gd name="T10" fmla="*/ 268 w 752"/>
                <a:gd name="T11" fmla="*/ 646 h 752"/>
                <a:gd name="T12" fmla="*/ 106 w 752"/>
                <a:gd name="T13" fmla="*/ 268 h 752"/>
                <a:gd name="T14" fmla="*/ 484 w 752"/>
                <a:gd name="T15" fmla="*/ 106 h 752"/>
                <a:gd name="T16" fmla="*/ 646 w 752"/>
                <a:gd name="T17" fmla="*/ 484 h 752"/>
                <a:gd name="T18" fmla="*/ 268 w 752"/>
                <a:gd name="T19" fmla="*/ 646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752">
                  <a:moveTo>
                    <a:pt x="499" y="68"/>
                  </a:moveTo>
                  <a:cubicBezTo>
                    <a:pt x="329" y="0"/>
                    <a:pt x="136" y="82"/>
                    <a:pt x="68" y="253"/>
                  </a:cubicBezTo>
                  <a:cubicBezTo>
                    <a:pt x="0" y="423"/>
                    <a:pt x="82" y="616"/>
                    <a:pt x="253" y="684"/>
                  </a:cubicBezTo>
                  <a:cubicBezTo>
                    <a:pt x="423" y="752"/>
                    <a:pt x="616" y="670"/>
                    <a:pt x="684" y="499"/>
                  </a:cubicBezTo>
                  <a:cubicBezTo>
                    <a:pt x="752" y="329"/>
                    <a:pt x="670" y="136"/>
                    <a:pt x="499" y="68"/>
                  </a:cubicBezTo>
                  <a:close/>
                  <a:moveTo>
                    <a:pt x="268" y="646"/>
                  </a:moveTo>
                  <a:cubicBezTo>
                    <a:pt x="119" y="586"/>
                    <a:pt x="47" y="417"/>
                    <a:pt x="106" y="268"/>
                  </a:cubicBezTo>
                  <a:cubicBezTo>
                    <a:pt x="166" y="119"/>
                    <a:pt x="335" y="47"/>
                    <a:pt x="484" y="106"/>
                  </a:cubicBezTo>
                  <a:cubicBezTo>
                    <a:pt x="633" y="166"/>
                    <a:pt x="705" y="335"/>
                    <a:pt x="646" y="484"/>
                  </a:cubicBezTo>
                  <a:cubicBezTo>
                    <a:pt x="586" y="633"/>
                    <a:pt x="417" y="705"/>
                    <a:pt x="268" y="646"/>
                  </a:cubicBezTo>
                  <a:close/>
                </a:path>
              </a:pathLst>
            </a:custGeom>
            <a:grpFill/>
            <a:ln>
              <a:noFill/>
            </a:ln>
            <a:extLst>
              <a:ext uri="{91240B29-F687-4f45-9708-019B960494DF}">
                <a14:hiddenLine xmlns:a14="http://schemas.microsoft.com/office/drawing/2010/main" xmlns="" xmlns:p15="http://schemas.microsoft.com/office/powerpoint/2012/main" xmlns:p14="http://schemas.microsoft.com/office/powerpoint/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03" name="Freeform 38"/>
            <p:cNvSpPr>
              <a:spLocks noEditPoints="1"/>
            </p:cNvSpPr>
            <p:nvPr/>
          </p:nvSpPr>
          <p:spPr bwMode="auto">
            <a:xfrm>
              <a:off x="7137400" y="127000"/>
              <a:ext cx="354013" cy="354013"/>
            </a:xfrm>
            <a:custGeom>
              <a:avLst/>
              <a:gdLst>
                <a:gd name="T0" fmla="*/ 62 w 94"/>
                <a:gd name="T1" fmla="*/ 9 h 94"/>
                <a:gd name="T2" fmla="*/ 9 w 94"/>
                <a:gd name="T3" fmla="*/ 32 h 94"/>
                <a:gd name="T4" fmla="*/ 32 w 94"/>
                <a:gd name="T5" fmla="*/ 86 h 94"/>
                <a:gd name="T6" fmla="*/ 86 w 94"/>
                <a:gd name="T7" fmla="*/ 62 h 94"/>
                <a:gd name="T8" fmla="*/ 62 w 94"/>
                <a:gd name="T9" fmla="*/ 9 h 94"/>
                <a:gd name="T10" fmla="*/ 39 w 94"/>
                <a:gd name="T11" fmla="*/ 66 h 94"/>
                <a:gd name="T12" fmla="*/ 28 w 94"/>
                <a:gd name="T13" fmla="*/ 39 h 94"/>
                <a:gd name="T14" fmla="*/ 55 w 94"/>
                <a:gd name="T15" fmla="*/ 28 h 94"/>
                <a:gd name="T16" fmla="*/ 66 w 94"/>
                <a:gd name="T17" fmla="*/ 55 h 94"/>
                <a:gd name="T18" fmla="*/ 39 w 94"/>
                <a:gd name="T19" fmla="*/ 6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94">
                  <a:moveTo>
                    <a:pt x="62" y="9"/>
                  </a:moveTo>
                  <a:cubicBezTo>
                    <a:pt x="41" y="0"/>
                    <a:pt x="17" y="10"/>
                    <a:pt x="9" y="32"/>
                  </a:cubicBezTo>
                  <a:cubicBezTo>
                    <a:pt x="0" y="53"/>
                    <a:pt x="10" y="77"/>
                    <a:pt x="32" y="86"/>
                  </a:cubicBezTo>
                  <a:cubicBezTo>
                    <a:pt x="53" y="94"/>
                    <a:pt x="77" y="84"/>
                    <a:pt x="86" y="62"/>
                  </a:cubicBezTo>
                  <a:cubicBezTo>
                    <a:pt x="94" y="41"/>
                    <a:pt x="84" y="17"/>
                    <a:pt x="62" y="9"/>
                  </a:cubicBezTo>
                  <a:close/>
                  <a:moveTo>
                    <a:pt x="39" y="66"/>
                  </a:moveTo>
                  <a:cubicBezTo>
                    <a:pt x="29" y="62"/>
                    <a:pt x="24" y="50"/>
                    <a:pt x="28" y="39"/>
                  </a:cubicBezTo>
                  <a:cubicBezTo>
                    <a:pt x="32" y="29"/>
                    <a:pt x="44" y="24"/>
                    <a:pt x="55" y="28"/>
                  </a:cubicBezTo>
                  <a:cubicBezTo>
                    <a:pt x="65" y="32"/>
                    <a:pt x="71" y="44"/>
                    <a:pt x="66" y="55"/>
                  </a:cubicBezTo>
                  <a:cubicBezTo>
                    <a:pt x="62" y="65"/>
                    <a:pt x="50" y="71"/>
                    <a:pt x="39" y="66"/>
                  </a:cubicBezTo>
                  <a:close/>
                </a:path>
              </a:pathLst>
            </a:custGeom>
            <a:grpFill/>
            <a:ln>
              <a:noFill/>
            </a:ln>
            <a:extLst>
              <a:ext uri="{91240B29-F687-4f45-9708-019B960494DF}">
                <a14:hiddenLine xmlns:a14="http://schemas.microsoft.com/office/drawing/2010/main" xmlns="" xmlns:p15="http://schemas.microsoft.com/office/powerpoint/2012/main" xmlns:p14="http://schemas.microsoft.com/office/powerpoint/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04" name="Freeform 39"/>
            <p:cNvSpPr>
              <a:spLocks noEditPoints="1"/>
            </p:cNvSpPr>
            <p:nvPr/>
          </p:nvSpPr>
          <p:spPr bwMode="auto">
            <a:xfrm>
              <a:off x="6783388" y="-225425"/>
              <a:ext cx="1062038" cy="1060450"/>
            </a:xfrm>
            <a:custGeom>
              <a:avLst/>
              <a:gdLst>
                <a:gd name="T0" fmla="*/ 187 w 282"/>
                <a:gd name="T1" fmla="*/ 25 h 282"/>
                <a:gd name="T2" fmla="*/ 25 w 282"/>
                <a:gd name="T3" fmla="*/ 95 h 282"/>
                <a:gd name="T4" fmla="*/ 95 w 282"/>
                <a:gd name="T5" fmla="*/ 257 h 282"/>
                <a:gd name="T6" fmla="*/ 257 w 282"/>
                <a:gd name="T7" fmla="*/ 187 h 282"/>
                <a:gd name="T8" fmla="*/ 187 w 282"/>
                <a:gd name="T9" fmla="*/ 25 h 282"/>
                <a:gd name="T10" fmla="*/ 110 w 282"/>
                <a:gd name="T11" fmla="*/ 218 h 282"/>
                <a:gd name="T12" fmla="*/ 64 w 282"/>
                <a:gd name="T13" fmla="*/ 110 h 282"/>
                <a:gd name="T14" fmla="*/ 172 w 282"/>
                <a:gd name="T15" fmla="*/ 64 h 282"/>
                <a:gd name="T16" fmla="*/ 218 w 282"/>
                <a:gd name="T17" fmla="*/ 172 h 282"/>
                <a:gd name="T18" fmla="*/ 110 w 282"/>
                <a:gd name="T19" fmla="*/ 21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2" h="282">
                  <a:moveTo>
                    <a:pt x="187" y="25"/>
                  </a:moveTo>
                  <a:cubicBezTo>
                    <a:pt x="123" y="0"/>
                    <a:pt x="51" y="31"/>
                    <a:pt x="25" y="95"/>
                  </a:cubicBezTo>
                  <a:cubicBezTo>
                    <a:pt x="0" y="159"/>
                    <a:pt x="31" y="231"/>
                    <a:pt x="95" y="257"/>
                  </a:cubicBezTo>
                  <a:cubicBezTo>
                    <a:pt x="159" y="282"/>
                    <a:pt x="231" y="251"/>
                    <a:pt x="257" y="187"/>
                  </a:cubicBezTo>
                  <a:cubicBezTo>
                    <a:pt x="282" y="123"/>
                    <a:pt x="251" y="51"/>
                    <a:pt x="187" y="25"/>
                  </a:cubicBezTo>
                  <a:close/>
                  <a:moveTo>
                    <a:pt x="110" y="218"/>
                  </a:moveTo>
                  <a:cubicBezTo>
                    <a:pt x="68" y="201"/>
                    <a:pt x="47" y="153"/>
                    <a:pt x="64" y="110"/>
                  </a:cubicBezTo>
                  <a:cubicBezTo>
                    <a:pt x="81" y="68"/>
                    <a:pt x="129" y="47"/>
                    <a:pt x="172" y="64"/>
                  </a:cubicBezTo>
                  <a:cubicBezTo>
                    <a:pt x="214" y="81"/>
                    <a:pt x="235" y="129"/>
                    <a:pt x="218" y="172"/>
                  </a:cubicBezTo>
                  <a:cubicBezTo>
                    <a:pt x="201" y="214"/>
                    <a:pt x="153" y="235"/>
                    <a:pt x="110" y="218"/>
                  </a:cubicBezTo>
                  <a:close/>
                </a:path>
              </a:pathLst>
            </a:custGeom>
            <a:grpFill/>
            <a:ln>
              <a:noFill/>
            </a:ln>
            <a:extLst>
              <a:ext uri="{91240B29-F687-4f45-9708-019B960494DF}">
                <a14:hiddenLine xmlns:a14="http://schemas.microsoft.com/office/drawing/2010/main" xmlns="" xmlns:p15="http://schemas.microsoft.com/office/powerpoint/2012/main" xmlns:p14="http://schemas.microsoft.com/office/powerpoint/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05" name="Freeform 40"/>
            <p:cNvSpPr/>
            <p:nvPr/>
          </p:nvSpPr>
          <p:spPr bwMode="auto">
            <a:xfrm>
              <a:off x="7499350" y="477838"/>
              <a:ext cx="403225" cy="411163"/>
            </a:xfrm>
            <a:custGeom>
              <a:avLst/>
              <a:gdLst>
                <a:gd name="T0" fmla="*/ 105 w 107"/>
                <a:gd name="T1" fmla="*/ 16 h 109"/>
                <a:gd name="T2" fmla="*/ 99 w 107"/>
                <a:gd name="T3" fmla="*/ 2 h 109"/>
                <a:gd name="T4" fmla="*/ 86 w 107"/>
                <a:gd name="T5" fmla="*/ 8 h 109"/>
                <a:gd name="T6" fmla="*/ 86 w 107"/>
                <a:gd name="T7" fmla="*/ 8 h 109"/>
                <a:gd name="T8" fmla="*/ 8 w 107"/>
                <a:gd name="T9" fmla="*/ 88 h 109"/>
                <a:gd name="T10" fmla="*/ 3 w 107"/>
                <a:gd name="T11" fmla="*/ 101 h 109"/>
                <a:gd name="T12" fmla="*/ 16 w 107"/>
                <a:gd name="T13" fmla="*/ 107 h 109"/>
                <a:gd name="T14" fmla="*/ 17 w 107"/>
                <a:gd name="T15" fmla="*/ 106 h 109"/>
                <a:gd name="T16" fmla="*/ 105 w 107"/>
                <a:gd name="T17" fmla="*/ 1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09">
                  <a:moveTo>
                    <a:pt x="105" y="16"/>
                  </a:moveTo>
                  <a:cubicBezTo>
                    <a:pt x="107" y="10"/>
                    <a:pt x="105" y="4"/>
                    <a:pt x="99" y="2"/>
                  </a:cubicBezTo>
                  <a:cubicBezTo>
                    <a:pt x="94" y="0"/>
                    <a:pt x="88" y="3"/>
                    <a:pt x="86" y="8"/>
                  </a:cubicBezTo>
                  <a:cubicBezTo>
                    <a:pt x="86" y="8"/>
                    <a:pt x="86" y="8"/>
                    <a:pt x="86" y="8"/>
                  </a:cubicBezTo>
                  <a:cubicBezTo>
                    <a:pt x="71" y="45"/>
                    <a:pt x="42" y="73"/>
                    <a:pt x="8" y="88"/>
                  </a:cubicBezTo>
                  <a:cubicBezTo>
                    <a:pt x="3" y="90"/>
                    <a:pt x="0" y="96"/>
                    <a:pt x="3" y="101"/>
                  </a:cubicBezTo>
                  <a:cubicBezTo>
                    <a:pt x="5" y="106"/>
                    <a:pt x="11" y="109"/>
                    <a:pt x="16" y="107"/>
                  </a:cubicBezTo>
                  <a:cubicBezTo>
                    <a:pt x="17" y="107"/>
                    <a:pt x="17" y="106"/>
                    <a:pt x="17" y="106"/>
                  </a:cubicBezTo>
                  <a:cubicBezTo>
                    <a:pt x="56" y="89"/>
                    <a:pt x="88" y="58"/>
                    <a:pt x="105" y="16"/>
                  </a:cubicBezTo>
                  <a:close/>
                </a:path>
              </a:pathLst>
            </a:custGeom>
            <a:grpFill/>
            <a:ln>
              <a:noFill/>
            </a:ln>
            <a:extLst>
              <a:ext uri="{91240B29-F687-4f45-9708-019B960494DF}">
                <a14:hiddenLine xmlns:a14="http://schemas.microsoft.com/office/drawing/2010/main" xmlns="" xmlns:p15="http://schemas.microsoft.com/office/powerpoint/2012/main" xmlns:p14="http://schemas.microsoft.com/office/powerpoint/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06" name="Freeform 41"/>
            <p:cNvSpPr/>
            <p:nvPr/>
          </p:nvSpPr>
          <p:spPr bwMode="auto">
            <a:xfrm>
              <a:off x="7623175" y="595313"/>
              <a:ext cx="569913" cy="579438"/>
            </a:xfrm>
            <a:custGeom>
              <a:avLst/>
              <a:gdLst>
                <a:gd name="T0" fmla="*/ 143 w 151"/>
                <a:gd name="T1" fmla="*/ 2 h 154"/>
                <a:gd name="T2" fmla="*/ 130 w 151"/>
                <a:gd name="T3" fmla="*/ 8 h 154"/>
                <a:gd name="T4" fmla="*/ 8 w 151"/>
                <a:gd name="T5" fmla="*/ 133 h 154"/>
                <a:gd name="T6" fmla="*/ 2 w 151"/>
                <a:gd name="T7" fmla="*/ 146 h 154"/>
                <a:gd name="T8" fmla="*/ 16 w 151"/>
                <a:gd name="T9" fmla="*/ 152 h 154"/>
                <a:gd name="T10" fmla="*/ 17 w 151"/>
                <a:gd name="T11" fmla="*/ 151 h 154"/>
                <a:gd name="T12" fmla="*/ 149 w 151"/>
                <a:gd name="T13" fmla="*/ 16 h 154"/>
                <a:gd name="T14" fmla="*/ 143 w 151"/>
                <a:gd name="T15" fmla="*/ 2 h 1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 h="154">
                  <a:moveTo>
                    <a:pt x="143" y="2"/>
                  </a:moveTo>
                  <a:cubicBezTo>
                    <a:pt x="138" y="0"/>
                    <a:pt x="132" y="3"/>
                    <a:pt x="130" y="8"/>
                  </a:cubicBezTo>
                  <a:cubicBezTo>
                    <a:pt x="106" y="66"/>
                    <a:pt x="61" y="110"/>
                    <a:pt x="8" y="133"/>
                  </a:cubicBezTo>
                  <a:cubicBezTo>
                    <a:pt x="3" y="135"/>
                    <a:pt x="0" y="141"/>
                    <a:pt x="2" y="146"/>
                  </a:cubicBezTo>
                  <a:cubicBezTo>
                    <a:pt x="5" y="152"/>
                    <a:pt x="11" y="154"/>
                    <a:pt x="16" y="152"/>
                  </a:cubicBezTo>
                  <a:cubicBezTo>
                    <a:pt x="16" y="152"/>
                    <a:pt x="16" y="152"/>
                    <a:pt x="17" y="151"/>
                  </a:cubicBezTo>
                  <a:cubicBezTo>
                    <a:pt x="75" y="126"/>
                    <a:pt x="124" y="79"/>
                    <a:pt x="149" y="16"/>
                  </a:cubicBezTo>
                  <a:cubicBezTo>
                    <a:pt x="151" y="10"/>
                    <a:pt x="149" y="4"/>
                    <a:pt x="143" y="2"/>
                  </a:cubicBezTo>
                  <a:close/>
                </a:path>
              </a:pathLst>
            </a:custGeom>
            <a:grpFill/>
            <a:ln>
              <a:noFill/>
            </a:ln>
            <a:extLst>
              <a:ext uri="{91240B29-F687-4f45-9708-019B960494DF}">
                <a14:hiddenLine xmlns:a14="http://schemas.microsoft.com/office/drawing/2010/main" xmlns="" xmlns:p15="http://schemas.microsoft.com/office/powerpoint/2012/main" xmlns:p14="http://schemas.microsoft.com/office/powerpoint/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07" name="Freeform 42"/>
            <p:cNvSpPr/>
            <p:nvPr/>
          </p:nvSpPr>
          <p:spPr bwMode="auto">
            <a:xfrm>
              <a:off x="7562850" y="538163"/>
              <a:ext cx="485775" cy="493713"/>
            </a:xfrm>
            <a:custGeom>
              <a:avLst/>
              <a:gdLst>
                <a:gd name="T0" fmla="*/ 121 w 129"/>
                <a:gd name="T1" fmla="*/ 2 h 131"/>
                <a:gd name="T2" fmla="*/ 107 w 129"/>
                <a:gd name="T3" fmla="*/ 7 h 131"/>
                <a:gd name="T4" fmla="*/ 7 w 129"/>
                <a:gd name="T5" fmla="*/ 110 h 131"/>
                <a:gd name="T6" fmla="*/ 7 w 129"/>
                <a:gd name="T7" fmla="*/ 110 h 131"/>
                <a:gd name="T8" fmla="*/ 2 w 129"/>
                <a:gd name="T9" fmla="*/ 123 h 131"/>
                <a:gd name="T10" fmla="*/ 16 w 129"/>
                <a:gd name="T11" fmla="*/ 129 h 131"/>
                <a:gd name="T12" fmla="*/ 16 w 129"/>
                <a:gd name="T13" fmla="*/ 128 h 131"/>
                <a:gd name="T14" fmla="*/ 127 w 129"/>
                <a:gd name="T15" fmla="*/ 15 h 131"/>
                <a:gd name="T16" fmla="*/ 121 w 129"/>
                <a:gd name="T17" fmla="*/ 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31">
                  <a:moveTo>
                    <a:pt x="121" y="2"/>
                  </a:moveTo>
                  <a:cubicBezTo>
                    <a:pt x="115" y="0"/>
                    <a:pt x="109" y="2"/>
                    <a:pt x="107" y="7"/>
                  </a:cubicBezTo>
                  <a:cubicBezTo>
                    <a:pt x="88" y="55"/>
                    <a:pt x="51" y="91"/>
                    <a:pt x="7" y="110"/>
                  </a:cubicBezTo>
                  <a:cubicBezTo>
                    <a:pt x="7" y="110"/>
                    <a:pt x="7" y="110"/>
                    <a:pt x="7" y="110"/>
                  </a:cubicBezTo>
                  <a:cubicBezTo>
                    <a:pt x="2" y="112"/>
                    <a:pt x="0" y="118"/>
                    <a:pt x="2" y="123"/>
                  </a:cubicBezTo>
                  <a:cubicBezTo>
                    <a:pt x="4" y="129"/>
                    <a:pt x="10" y="131"/>
                    <a:pt x="16" y="129"/>
                  </a:cubicBezTo>
                  <a:cubicBezTo>
                    <a:pt x="16" y="129"/>
                    <a:pt x="16" y="128"/>
                    <a:pt x="16" y="128"/>
                  </a:cubicBezTo>
                  <a:cubicBezTo>
                    <a:pt x="65" y="107"/>
                    <a:pt x="105" y="68"/>
                    <a:pt x="127" y="15"/>
                  </a:cubicBezTo>
                  <a:cubicBezTo>
                    <a:pt x="129" y="10"/>
                    <a:pt x="126" y="4"/>
                    <a:pt x="121" y="2"/>
                  </a:cubicBezTo>
                  <a:close/>
                </a:path>
              </a:pathLst>
            </a:custGeom>
            <a:grpFill/>
            <a:ln>
              <a:noFill/>
            </a:ln>
            <a:extLst>
              <a:ext uri="{91240B29-F687-4f45-9708-019B960494DF}">
                <a14:hiddenLine xmlns:a14="http://schemas.microsoft.com/office/drawing/2010/main" xmlns="" xmlns:p15="http://schemas.microsoft.com/office/powerpoint/2012/main" xmlns:p14="http://schemas.microsoft.com/office/powerpoint/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08" name="Freeform 43"/>
            <p:cNvSpPr/>
            <p:nvPr/>
          </p:nvSpPr>
          <p:spPr bwMode="auto">
            <a:xfrm>
              <a:off x="6727825" y="-279400"/>
              <a:ext cx="401638" cy="411163"/>
            </a:xfrm>
            <a:custGeom>
              <a:avLst/>
              <a:gdLst>
                <a:gd name="T0" fmla="*/ 104 w 107"/>
                <a:gd name="T1" fmla="*/ 8 h 109"/>
                <a:gd name="T2" fmla="*/ 91 w 107"/>
                <a:gd name="T3" fmla="*/ 2 h 109"/>
                <a:gd name="T4" fmla="*/ 90 w 107"/>
                <a:gd name="T5" fmla="*/ 3 h 109"/>
                <a:gd name="T6" fmla="*/ 2 w 107"/>
                <a:gd name="T7" fmla="*/ 93 h 109"/>
                <a:gd name="T8" fmla="*/ 2 w 107"/>
                <a:gd name="T9" fmla="*/ 93 h 109"/>
                <a:gd name="T10" fmla="*/ 8 w 107"/>
                <a:gd name="T11" fmla="*/ 107 h 109"/>
                <a:gd name="T12" fmla="*/ 21 w 107"/>
                <a:gd name="T13" fmla="*/ 101 h 109"/>
                <a:gd name="T14" fmla="*/ 21 w 107"/>
                <a:gd name="T15" fmla="*/ 101 h 109"/>
                <a:gd name="T16" fmla="*/ 99 w 107"/>
                <a:gd name="T17" fmla="*/ 22 h 109"/>
                <a:gd name="T18" fmla="*/ 104 w 107"/>
                <a:gd name="T19" fmla="*/ 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9">
                  <a:moveTo>
                    <a:pt x="104" y="8"/>
                  </a:moveTo>
                  <a:cubicBezTo>
                    <a:pt x="102" y="3"/>
                    <a:pt x="96" y="0"/>
                    <a:pt x="91" y="2"/>
                  </a:cubicBezTo>
                  <a:cubicBezTo>
                    <a:pt x="91" y="3"/>
                    <a:pt x="90" y="3"/>
                    <a:pt x="90" y="3"/>
                  </a:cubicBezTo>
                  <a:cubicBezTo>
                    <a:pt x="51" y="20"/>
                    <a:pt x="19" y="51"/>
                    <a:pt x="2" y="93"/>
                  </a:cubicBezTo>
                  <a:cubicBezTo>
                    <a:pt x="2" y="93"/>
                    <a:pt x="2" y="93"/>
                    <a:pt x="2" y="93"/>
                  </a:cubicBezTo>
                  <a:cubicBezTo>
                    <a:pt x="0" y="99"/>
                    <a:pt x="2" y="105"/>
                    <a:pt x="8" y="107"/>
                  </a:cubicBezTo>
                  <a:cubicBezTo>
                    <a:pt x="13" y="109"/>
                    <a:pt x="19" y="106"/>
                    <a:pt x="21" y="101"/>
                  </a:cubicBezTo>
                  <a:cubicBezTo>
                    <a:pt x="21" y="101"/>
                    <a:pt x="21" y="101"/>
                    <a:pt x="21" y="101"/>
                  </a:cubicBezTo>
                  <a:cubicBezTo>
                    <a:pt x="36" y="64"/>
                    <a:pt x="65" y="36"/>
                    <a:pt x="99" y="22"/>
                  </a:cubicBezTo>
                  <a:cubicBezTo>
                    <a:pt x="104" y="19"/>
                    <a:pt x="107" y="13"/>
                    <a:pt x="104" y="8"/>
                  </a:cubicBezTo>
                  <a:close/>
                </a:path>
              </a:pathLst>
            </a:custGeom>
            <a:grpFill/>
            <a:ln>
              <a:noFill/>
            </a:ln>
            <a:extLst>
              <a:ext uri="{91240B29-F687-4f45-9708-019B960494DF}">
                <a14:hiddenLine xmlns:a14="http://schemas.microsoft.com/office/drawing/2010/main" xmlns="" xmlns:p15="http://schemas.microsoft.com/office/powerpoint/2012/main" xmlns:p14="http://schemas.microsoft.com/office/powerpoint/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09" name="Freeform 44"/>
            <p:cNvSpPr/>
            <p:nvPr/>
          </p:nvSpPr>
          <p:spPr bwMode="auto">
            <a:xfrm>
              <a:off x="6437313" y="-565150"/>
              <a:ext cx="568325" cy="579438"/>
            </a:xfrm>
            <a:custGeom>
              <a:avLst/>
              <a:gdLst>
                <a:gd name="T0" fmla="*/ 149 w 151"/>
                <a:gd name="T1" fmla="*/ 8 h 154"/>
                <a:gd name="T2" fmla="*/ 135 w 151"/>
                <a:gd name="T3" fmla="*/ 2 h 154"/>
                <a:gd name="T4" fmla="*/ 134 w 151"/>
                <a:gd name="T5" fmla="*/ 3 h 154"/>
                <a:gd name="T6" fmla="*/ 2 w 151"/>
                <a:gd name="T7" fmla="*/ 138 h 154"/>
                <a:gd name="T8" fmla="*/ 8 w 151"/>
                <a:gd name="T9" fmla="*/ 152 h 154"/>
                <a:gd name="T10" fmla="*/ 21 w 151"/>
                <a:gd name="T11" fmla="*/ 146 h 154"/>
                <a:gd name="T12" fmla="*/ 143 w 151"/>
                <a:gd name="T13" fmla="*/ 21 h 154"/>
                <a:gd name="T14" fmla="*/ 149 w 151"/>
                <a:gd name="T15" fmla="*/ 8 h 1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 h="154">
                  <a:moveTo>
                    <a:pt x="149" y="8"/>
                  </a:moveTo>
                  <a:cubicBezTo>
                    <a:pt x="146" y="2"/>
                    <a:pt x="140" y="0"/>
                    <a:pt x="135" y="2"/>
                  </a:cubicBezTo>
                  <a:cubicBezTo>
                    <a:pt x="135" y="2"/>
                    <a:pt x="135" y="2"/>
                    <a:pt x="134" y="3"/>
                  </a:cubicBezTo>
                  <a:cubicBezTo>
                    <a:pt x="76" y="28"/>
                    <a:pt x="27" y="75"/>
                    <a:pt x="2" y="138"/>
                  </a:cubicBezTo>
                  <a:cubicBezTo>
                    <a:pt x="0" y="144"/>
                    <a:pt x="2" y="150"/>
                    <a:pt x="8" y="152"/>
                  </a:cubicBezTo>
                  <a:cubicBezTo>
                    <a:pt x="13" y="154"/>
                    <a:pt x="19" y="152"/>
                    <a:pt x="21" y="146"/>
                  </a:cubicBezTo>
                  <a:cubicBezTo>
                    <a:pt x="45" y="88"/>
                    <a:pt x="90" y="44"/>
                    <a:pt x="143" y="21"/>
                  </a:cubicBezTo>
                  <a:cubicBezTo>
                    <a:pt x="148" y="19"/>
                    <a:pt x="151" y="13"/>
                    <a:pt x="149" y="8"/>
                  </a:cubicBezTo>
                  <a:close/>
                </a:path>
              </a:pathLst>
            </a:custGeom>
            <a:grpFill/>
            <a:ln>
              <a:noFill/>
            </a:ln>
            <a:extLst>
              <a:ext uri="{91240B29-F687-4f45-9708-019B960494DF}">
                <a14:hiddenLine xmlns:a14="http://schemas.microsoft.com/office/drawing/2010/main" xmlns="" xmlns:p15="http://schemas.microsoft.com/office/powerpoint/2012/main" xmlns:p14="http://schemas.microsoft.com/office/powerpoint/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10" name="Freeform 45"/>
            <p:cNvSpPr/>
            <p:nvPr/>
          </p:nvSpPr>
          <p:spPr bwMode="auto">
            <a:xfrm>
              <a:off x="6580188" y="-422275"/>
              <a:ext cx="485775" cy="496888"/>
            </a:xfrm>
            <a:custGeom>
              <a:avLst/>
              <a:gdLst>
                <a:gd name="T0" fmla="*/ 122 w 129"/>
                <a:gd name="T1" fmla="*/ 21 h 132"/>
                <a:gd name="T2" fmla="*/ 127 w 129"/>
                <a:gd name="T3" fmla="*/ 8 h 132"/>
                <a:gd name="T4" fmla="*/ 113 w 129"/>
                <a:gd name="T5" fmla="*/ 2 h 132"/>
                <a:gd name="T6" fmla="*/ 113 w 129"/>
                <a:gd name="T7" fmla="*/ 3 h 132"/>
                <a:gd name="T8" fmla="*/ 2 w 129"/>
                <a:gd name="T9" fmla="*/ 116 h 132"/>
                <a:gd name="T10" fmla="*/ 8 w 129"/>
                <a:gd name="T11" fmla="*/ 129 h 132"/>
                <a:gd name="T12" fmla="*/ 22 w 129"/>
                <a:gd name="T13" fmla="*/ 124 h 132"/>
                <a:gd name="T14" fmla="*/ 122 w 129"/>
                <a:gd name="T15" fmla="*/ 21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 h="132">
                  <a:moveTo>
                    <a:pt x="122" y="21"/>
                  </a:moveTo>
                  <a:cubicBezTo>
                    <a:pt x="127" y="19"/>
                    <a:pt x="129" y="13"/>
                    <a:pt x="127" y="8"/>
                  </a:cubicBezTo>
                  <a:cubicBezTo>
                    <a:pt x="125" y="2"/>
                    <a:pt x="119" y="0"/>
                    <a:pt x="113" y="2"/>
                  </a:cubicBezTo>
                  <a:cubicBezTo>
                    <a:pt x="113" y="2"/>
                    <a:pt x="113" y="3"/>
                    <a:pt x="113" y="3"/>
                  </a:cubicBezTo>
                  <a:cubicBezTo>
                    <a:pt x="64" y="24"/>
                    <a:pt x="24" y="63"/>
                    <a:pt x="2" y="116"/>
                  </a:cubicBezTo>
                  <a:cubicBezTo>
                    <a:pt x="0" y="121"/>
                    <a:pt x="3" y="127"/>
                    <a:pt x="8" y="129"/>
                  </a:cubicBezTo>
                  <a:cubicBezTo>
                    <a:pt x="14" y="132"/>
                    <a:pt x="20" y="129"/>
                    <a:pt x="22" y="124"/>
                  </a:cubicBezTo>
                  <a:cubicBezTo>
                    <a:pt x="41" y="76"/>
                    <a:pt x="78" y="40"/>
                    <a:pt x="122" y="21"/>
                  </a:cubicBezTo>
                  <a:close/>
                </a:path>
              </a:pathLst>
            </a:custGeom>
            <a:grpFill/>
            <a:ln>
              <a:noFill/>
            </a:ln>
            <a:extLst>
              <a:ext uri="{91240B29-F687-4f45-9708-019B960494DF}">
                <a14:hiddenLine xmlns:a14="http://schemas.microsoft.com/office/drawing/2010/main" xmlns="" xmlns:p15="http://schemas.microsoft.com/office/powerpoint/2012/main" xmlns:p14="http://schemas.microsoft.com/office/powerpoint/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111" name="Group 104"/>
          <p:cNvGrpSpPr/>
          <p:nvPr/>
        </p:nvGrpSpPr>
        <p:grpSpPr>
          <a:xfrm>
            <a:off x="5286440" y="3143295"/>
            <a:ext cx="1549965" cy="1549965"/>
            <a:chOff x="6964641" y="2706230"/>
            <a:chExt cx="1620000" cy="1620000"/>
          </a:xfrm>
        </p:grpSpPr>
        <p:sp>
          <p:nvSpPr>
            <p:cNvPr id="112" name="Oval 105"/>
            <p:cNvSpPr>
              <a:spLocks noChangeAspect="1" noChangeArrowheads="1"/>
            </p:cNvSpPr>
            <p:nvPr/>
          </p:nvSpPr>
          <p:spPr bwMode="auto">
            <a:xfrm flipV="1">
              <a:off x="6964641" y="2706230"/>
              <a:ext cx="1620000" cy="1620000"/>
            </a:xfrm>
            <a:prstGeom prst="ellipse">
              <a:avLst/>
            </a:prstGeom>
            <a:gradFill flip="none" rotWithShape="1">
              <a:gsLst>
                <a:gs pos="0">
                  <a:schemeClr val="bg1">
                    <a:lumMod val="85000"/>
                  </a:schemeClr>
                </a:gs>
                <a:gs pos="100000">
                  <a:schemeClr val="bg1"/>
                </a:gs>
              </a:gsLst>
              <a:lin ang="0" scaled="1"/>
            </a:gra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13" name="Oval 106"/>
            <p:cNvSpPr>
              <a:spLocks noChangeAspect="1" noChangeArrowheads="1"/>
            </p:cNvSpPr>
            <p:nvPr/>
          </p:nvSpPr>
          <p:spPr bwMode="auto">
            <a:xfrm flipV="1">
              <a:off x="7084503" y="2832230"/>
              <a:ext cx="1368000" cy="1368000"/>
            </a:xfrm>
            <a:prstGeom prst="ellipse">
              <a:avLst/>
            </a:prstGeom>
            <a:gradFill flip="none" rotWithShape="1">
              <a:gsLst>
                <a:gs pos="0">
                  <a:schemeClr val="bg1">
                    <a:lumMod val="85000"/>
                  </a:schemeClr>
                </a:gs>
                <a:gs pos="100000">
                  <a:schemeClr val="bg1"/>
                </a:gs>
              </a:gsLst>
              <a:lin ang="5400000" scaled="1"/>
            </a:grad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114" name="Group 107"/>
          <p:cNvGrpSpPr/>
          <p:nvPr/>
        </p:nvGrpSpPr>
        <p:grpSpPr>
          <a:xfrm>
            <a:off x="5665789" y="3477999"/>
            <a:ext cx="779521" cy="833892"/>
            <a:chOff x="7148350" y="5290017"/>
            <a:chExt cx="271233" cy="269186"/>
          </a:xfrm>
          <a:solidFill>
            <a:schemeClr val="accent5"/>
          </a:solidFill>
        </p:grpSpPr>
        <p:sp>
          <p:nvSpPr>
            <p:cNvPr id="115" name="Freeform 921"/>
            <p:cNvSpPr/>
            <p:nvPr/>
          </p:nvSpPr>
          <p:spPr bwMode="auto">
            <a:xfrm>
              <a:off x="7309395" y="5424609"/>
              <a:ext cx="28253" cy="106553"/>
            </a:xfrm>
            <a:custGeom>
              <a:avLst/>
              <a:gdLst>
                <a:gd name="T0" fmla="*/ 9 w 19"/>
                <a:gd name="T1" fmla="*/ 73 h 73"/>
                <a:gd name="T2" fmla="*/ 0 w 19"/>
                <a:gd name="T3" fmla="*/ 64 h 73"/>
                <a:gd name="T4" fmla="*/ 0 w 19"/>
                <a:gd name="T5" fmla="*/ 9 h 73"/>
                <a:gd name="T6" fmla="*/ 9 w 19"/>
                <a:gd name="T7" fmla="*/ 0 h 73"/>
                <a:gd name="T8" fmla="*/ 19 w 19"/>
                <a:gd name="T9" fmla="*/ 9 h 73"/>
                <a:gd name="T10" fmla="*/ 19 w 19"/>
                <a:gd name="T11" fmla="*/ 64 h 73"/>
                <a:gd name="T12" fmla="*/ 9 w 19"/>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19" h="73">
                  <a:moveTo>
                    <a:pt x="9" y="73"/>
                  </a:moveTo>
                  <a:cubicBezTo>
                    <a:pt x="4" y="73"/>
                    <a:pt x="0" y="69"/>
                    <a:pt x="0" y="64"/>
                  </a:cubicBezTo>
                  <a:cubicBezTo>
                    <a:pt x="0" y="9"/>
                    <a:pt x="0" y="9"/>
                    <a:pt x="0" y="9"/>
                  </a:cubicBezTo>
                  <a:cubicBezTo>
                    <a:pt x="0" y="4"/>
                    <a:pt x="4" y="0"/>
                    <a:pt x="9" y="0"/>
                  </a:cubicBezTo>
                  <a:cubicBezTo>
                    <a:pt x="14" y="0"/>
                    <a:pt x="19" y="4"/>
                    <a:pt x="19" y="9"/>
                  </a:cubicBezTo>
                  <a:cubicBezTo>
                    <a:pt x="19" y="64"/>
                    <a:pt x="19" y="64"/>
                    <a:pt x="19" y="64"/>
                  </a:cubicBezTo>
                  <a:cubicBezTo>
                    <a:pt x="19" y="69"/>
                    <a:pt x="14" y="73"/>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16" name="Freeform 922"/>
            <p:cNvSpPr/>
            <p:nvPr/>
          </p:nvSpPr>
          <p:spPr bwMode="auto">
            <a:xfrm>
              <a:off x="7230285" y="5424609"/>
              <a:ext cx="28253" cy="106553"/>
            </a:xfrm>
            <a:custGeom>
              <a:avLst/>
              <a:gdLst>
                <a:gd name="T0" fmla="*/ 9 w 19"/>
                <a:gd name="T1" fmla="*/ 73 h 73"/>
                <a:gd name="T2" fmla="*/ 0 w 19"/>
                <a:gd name="T3" fmla="*/ 64 h 73"/>
                <a:gd name="T4" fmla="*/ 0 w 19"/>
                <a:gd name="T5" fmla="*/ 9 h 73"/>
                <a:gd name="T6" fmla="*/ 9 w 19"/>
                <a:gd name="T7" fmla="*/ 0 h 73"/>
                <a:gd name="T8" fmla="*/ 19 w 19"/>
                <a:gd name="T9" fmla="*/ 9 h 73"/>
                <a:gd name="T10" fmla="*/ 19 w 19"/>
                <a:gd name="T11" fmla="*/ 64 h 73"/>
                <a:gd name="T12" fmla="*/ 9 w 19"/>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19" h="73">
                  <a:moveTo>
                    <a:pt x="9" y="73"/>
                  </a:moveTo>
                  <a:cubicBezTo>
                    <a:pt x="4" y="73"/>
                    <a:pt x="0" y="69"/>
                    <a:pt x="0" y="64"/>
                  </a:cubicBezTo>
                  <a:cubicBezTo>
                    <a:pt x="0" y="9"/>
                    <a:pt x="0" y="9"/>
                    <a:pt x="0" y="9"/>
                  </a:cubicBezTo>
                  <a:cubicBezTo>
                    <a:pt x="0" y="4"/>
                    <a:pt x="4" y="0"/>
                    <a:pt x="9" y="0"/>
                  </a:cubicBezTo>
                  <a:cubicBezTo>
                    <a:pt x="14" y="0"/>
                    <a:pt x="19" y="4"/>
                    <a:pt x="19" y="9"/>
                  </a:cubicBezTo>
                  <a:cubicBezTo>
                    <a:pt x="19" y="64"/>
                    <a:pt x="19" y="64"/>
                    <a:pt x="19" y="64"/>
                  </a:cubicBezTo>
                  <a:cubicBezTo>
                    <a:pt x="19" y="69"/>
                    <a:pt x="14" y="73"/>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17" name="Freeform 923"/>
            <p:cNvSpPr/>
            <p:nvPr/>
          </p:nvSpPr>
          <p:spPr bwMode="auto">
            <a:xfrm>
              <a:off x="7269840" y="5449846"/>
              <a:ext cx="28253" cy="109357"/>
            </a:xfrm>
            <a:custGeom>
              <a:avLst/>
              <a:gdLst>
                <a:gd name="T0" fmla="*/ 9 w 18"/>
                <a:gd name="T1" fmla="*/ 74 h 74"/>
                <a:gd name="T2" fmla="*/ 0 w 18"/>
                <a:gd name="T3" fmla="*/ 65 h 74"/>
                <a:gd name="T4" fmla="*/ 0 w 18"/>
                <a:gd name="T5" fmla="*/ 9 h 74"/>
                <a:gd name="T6" fmla="*/ 9 w 18"/>
                <a:gd name="T7" fmla="*/ 0 h 74"/>
                <a:gd name="T8" fmla="*/ 18 w 18"/>
                <a:gd name="T9" fmla="*/ 9 h 74"/>
                <a:gd name="T10" fmla="*/ 18 w 18"/>
                <a:gd name="T11" fmla="*/ 65 h 74"/>
                <a:gd name="T12" fmla="*/ 9 w 18"/>
                <a:gd name="T13" fmla="*/ 74 h 74"/>
              </a:gdLst>
              <a:ahLst/>
              <a:cxnLst>
                <a:cxn ang="0">
                  <a:pos x="T0" y="T1"/>
                </a:cxn>
                <a:cxn ang="0">
                  <a:pos x="T2" y="T3"/>
                </a:cxn>
                <a:cxn ang="0">
                  <a:pos x="T4" y="T5"/>
                </a:cxn>
                <a:cxn ang="0">
                  <a:pos x="T6" y="T7"/>
                </a:cxn>
                <a:cxn ang="0">
                  <a:pos x="T8" y="T9"/>
                </a:cxn>
                <a:cxn ang="0">
                  <a:pos x="T10" y="T11"/>
                </a:cxn>
                <a:cxn ang="0">
                  <a:pos x="T12" y="T13"/>
                </a:cxn>
              </a:cxnLst>
              <a:rect l="0" t="0" r="r" b="b"/>
              <a:pathLst>
                <a:path w="18" h="74">
                  <a:moveTo>
                    <a:pt x="9" y="74"/>
                  </a:moveTo>
                  <a:cubicBezTo>
                    <a:pt x="4" y="74"/>
                    <a:pt x="0" y="70"/>
                    <a:pt x="0" y="65"/>
                  </a:cubicBezTo>
                  <a:cubicBezTo>
                    <a:pt x="0" y="9"/>
                    <a:pt x="0" y="9"/>
                    <a:pt x="0" y="9"/>
                  </a:cubicBezTo>
                  <a:cubicBezTo>
                    <a:pt x="0" y="4"/>
                    <a:pt x="4" y="0"/>
                    <a:pt x="9" y="0"/>
                  </a:cubicBezTo>
                  <a:cubicBezTo>
                    <a:pt x="14" y="0"/>
                    <a:pt x="18" y="4"/>
                    <a:pt x="18" y="9"/>
                  </a:cubicBezTo>
                  <a:cubicBezTo>
                    <a:pt x="18" y="65"/>
                    <a:pt x="18" y="65"/>
                    <a:pt x="18" y="65"/>
                  </a:cubicBezTo>
                  <a:cubicBezTo>
                    <a:pt x="18" y="70"/>
                    <a:pt x="14" y="74"/>
                    <a:pt x="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18" name="Freeform 924"/>
            <p:cNvSpPr/>
            <p:nvPr/>
          </p:nvSpPr>
          <p:spPr bwMode="auto">
            <a:xfrm>
              <a:off x="7148350" y="5290017"/>
              <a:ext cx="271233" cy="187870"/>
            </a:xfrm>
            <a:custGeom>
              <a:avLst/>
              <a:gdLst>
                <a:gd name="T0" fmla="*/ 37 w 184"/>
                <a:gd name="T1" fmla="*/ 129 h 129"/>
                <a:gd name="T2" fmla="*/ 0 w 184"/>
                <a:gd name="T3" fmla="*/ 92 h 129"/>
                <a:gd name="T4" fmla="*/ 28 w 184"/>
                <a:gd name="T5" fmla="*/ 56 h 129"/>
                <a:gd name="T6" fmla="*/ 28 w 184"/>
                <a:gd name="T7" fmla="*/ 55 h 129"/>
                <a:gd name="T8" fmla="*/ 83 w 184"/>
                <a:gd name="T9" fmla="*/ 0 h 129"/>
                <a:gd name="T10" fmla="*/ 135 w 184"/>
                <a:gd name="T11" fmla="*/ 37 h 129"/>
                <a:gd name="T12" fmla="*/ 184 w 184"/>
                <a:gd name="T13" fmla="*/ 83 h 129"/>
                <a:gd name="T14" fmla="*/ 150 w 184"/>
                <a:gd name="T15" fmla="*/ 127 h 129"/>
                <a:gd name="T16" fmla="*/ 139 w 184"/>
                <a:gd name="T17" fmla="*/ 121 h 129"/>
                <a:gd name="T18" fmla="*/ 145 w 184"/>
                <a:gd name="T19" fmla="*/ 109 h 129"/>
                <a:gd name="T20" fmla="*/ 165 w 184"/>
                <a:gd name="T21" fmla="*/ 83 h 129"/>
                <a:gd name="T22" fmla="*/ 138 w 184"/>
                <a:gd name="T23" fmla="*/ 55 h 129"/>
                <a:gd name="T24" fmla="*/ 130 w 184"/>
                <a:gd name="T25" fmla="*/ 56 h 129"/>
                <a:gd name="T26" fmla="*/ 120 w 184"/>
                <a:gd name="T27" fmla="*/ 59 h 129"/>
                <a:gd name="T28" fmla="*/ 119 w 184"/>
                <a:gd name="T29" fmla="*/ 49 h 129"/>
                <a:gd name="T30" fmla="*/ 83 w 184"/>
                <a:gd name="T31" fmla="*/ 18 h 129"/>
                <a:gd name="T32" fmla="*/ 46 w 184"/>
                <a:gd name="T33" fmla="*/ 55 h 129"/>
                <a:gd name="T34" fmla="*/ 47 w 184"/>
                <a:gd name="T35" fmla="*/ 63 h 129"/>
                <a:gd name="T36" fmla="*/ 49 w 184"/>
                <a:gd name="T37" fmla="*/ 74 h 129"/>
                <a:gd name="T38" fmla="*/ 36 w 184"/>
                <a:gd name="T39" fmla="*/ 73 h 129"/>
                <a:gd name="T40" fmla="*/ 18 w 184"/>
                <a:gd name="T41" fmla="*/ 92 h 129"/>
                <a:gd name="T42" fmla="*/ 37 w 184"/>
                <a:gd name="T43" fmla="*/ 110 h 129"/>
                <a:gd name="T44" fmla="*/ 46 w 184"/>
                <a:gd name="T45" fmla="*/ 119 h 129"/>
                <a:gd name="T46" fmla="*/ 37 w 184"/>
                <a:gd name="T4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4" h="129">
                  <a:moveTo>
                    <a:pt x="37" y="129"/>
                  </a:moveTo>
                  <a:cubicBezTo>
                    <a:pt x="16" y="129"/>
                    <a:pt x="0" y="112"/>
                    <a:pt x="0" y="92"/>
                  </a:cubicBezTo>
                  <a:cubicBezTo>
                    <a:pt x="0" y="75"/>
                    <a:pt x="12" y="60"/>
                    <a:pt x="28" y="56"/>
                  </a:cubicBezTo>
                  <a:cubicBezTo>
                    <a:pt x="28" y="56"/>
                    <a:pt x="28" y="56"/>
                    <a:pt x="28" y="55"/>
                  </a:cubicBezTo>
                  <a:cubicBezTo>
                    <a:pt x="28" y="25"/>
                    <a:pt x="52" y="0"/>
                    <a:pt x="83" y="0"/>
                  </a:cubicBezTo>
                  <a:cubicBezTo>
                    <a:pt x="106" y="0"/>
                    <a:pt x="127" y="15"/>
                    <a:pt x="135" y="37"/>
                  </a:cubicBezTo>
                  <a:cubicBezTo>
                    <a:pt x="162" y="35"/>
                    <a:pt x="184" y="56"/>
                    <a:pt x="184" y="83"/>
                  </a:cubicBezTo>
                  <a:cubicBezTo>
                    <a:pt x="184" y="103"/>
                    <a:pt x="170" y="121"/>
                    <a:pt x="150" y="127"/>
                  </a:cubicBezTo>
                  <a:cubicBezTo>
                    <a:pt x="145" y="128"/>
                    <a:pt x="140" y="125"/>
                    <a:pt x="139" y="121"/>
                  </a:cubicBezTo>
                  <a:cubicBezTo>
                    <a:pt x="137" y="116"/>
                    <a:pt x="140" y="111"/>
                    <a:pt x="145" y="109"/>
                  </a:cubicBezTo>
                  <a:cubicBezTo>
                    <a:pt x="157" y="106"/>
                    <a:pt x="165" y="95"/>
                    <a:pt x="165" y="83"/>
                  </a:cubicBezTo>
                  <a:cubicBezTo>
                    <a:pt x="165" y="68"/>
                    <a:pt x="153" y="55"/>
                    <a:pt x="138" y="55"/>
                  </a:cubicBezTo>
                  <a:cubicBezTo>
                    <a:pt x="136" y="55"/>
                    <a:pt x="133" y="56"/>
                    <a:pt x="130" y="56"/>
                  </a:cubicBezTo>
                  <a:cubicBezTo>
                    <a:pt x="120" y="59"/>
                    <a:pt x="120" y="59"/>
                    <a:pt x="120" y="59"/>
                  </a:cubicBezTo>
                  <a:cubicBezTo>
                    <a:pt x="119" y="49"/>
                    <a:pt x="119" y="49"/>
                    <a:pt x="119" y="49"/>
                  </a:cubicBezTo>
                  <a:cubicBezTo>
                    <a:pt x="116" y="31"/>
                    <a:pt x="101" y="18"/>
                    <a:pt x="83" y="18"/>
                  </a:cubicBezTo>
                  <a:cubicBezTo>
                    <a:pt x="62" y="18"/>
                    <a:pt x="46" y="35"/>
                    <a:pt x="46" y="55"/>
                  </a:cubicBezTo>
                  <a:cubicBezTo>
                    <a:pt x="46" y="58"/>
                    <a:pt x="46" y="60"/>
                    <a:pt x="47" y="63"/>
                  </a:cubicBezTo>
                  <a:cubicBezTo>
                    <a:pt x="49" y="74"/>
                    <a:pt x="49" y="74"/>
                    <a:pt x="49" y="74"/>
                  </a:cubicBezTo>
                  <a:cubicBezTo>
                    <a:pt x="36" y="73"/>
                    <a:pt x="36" y="73"/>
                    <a:pt x="36" y="73"/>
                  </a:cubicBezTo>
                  <a:cubicBezTo>
                    <a:pt x="27" y="74"/>
                    <a:pt x="18" y="82"/>
                    <a:pt x="18" y="92"/>
                  </a:cubicBezTo>
                  <a:cubicBezTo>
                    <a:pt x="18" y="102"/>
                    <a:pt x="27" y="110"/>
                    <a:pt x="37" y="110"/>
                  </a:cubicBezTo>
                  <a:cubicBezTo>
                    <a:pt x="42" y="110"/>
                    <a:pt x="46" y="114"/>
                    <a:pt x="46" y="119"/>
                  </a:cubicBezTo>
                  <a:cubicBezTo>
                    <a:pt x="46" y="125"/>
                    <a:pt x="42" y="129"/>
                    <a:pt x="37"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119" name="TextBox 70">
            <a:extLst>
              <a:ext uri="{FF2B5EF4-FFF2-40B4-BE49-F238E27FC236}">
                <a16:creationId xmlns:a16="http://schemas.microsoft.com/office/drawing/2014/main" id="{091ADCE6-CF95-4E03-B90D-7DD831DDF0B6}"/>
              </a:ext>
            </a:extLst>
          </p:cNvPr>
          <p:cNvSpPr txBox="1"/>
          <p:nvPr/>
        </p:nvSpPr>
        <p:spPr>
          <a:xfrm>
            <a:off x="1969757" y="4639850"/>
            <a:ext cx="2249334" cy="431657"/>
          </a:xfrm>
          <a:prstGeom prst="rect">
            <a:avLst/>
          </a:prstGeom>
          <a:noFill/>
        </p:spPr>
        <p:txBody>
          <a:bodyPr wrap="none" rtlCol="0">
            <a:spAutoFit/>
          </a:bodyPr>
          <a:lstStyle/>
          <a:p>
            <a:pPr>
              <a:lnSpc>
                <a:spcPct val="120000"/>
              </a:lnSpc>
            </a:pPr>
            <a:r>
              <a:rPr lang="zh-CN" altLang="en-US" sz="2000" b="1" dirty="0">
                <a:solidFill>
                  <a:schemeClr val="accent1"/>
                </a:solidFill>
                <a:latin typeface="+mn-ea"/>
              </a:rPr>
              <a:t>个体环境差异巨大</a:t>
            </a:r>
          </a:p>
        </p:txBody>
      </p:sp>
      <p:sp>
        <p:nvSpPr>
          <p:cNvPr id="120" name="TextBox 70">
            <a:extLst>
              <a:ext uri="{FF2B5EF4-FFF2-40B4-BE49-F238E27FC236}">
                <a16:creationId xmlns:a16="http://schemas.microsoft.com/office/drawing/2014/main" id="{7FEAFEC8-59A5-430C-BB0E-DB1CB38A7CA6}"/>
              </a:ext>
            </a:extLst>
          </p:cNvPr>
          <p:cNvSpPr txBox="1"/>
          <p:nvPr/>
        </p:nvSpPr>
        <p:spPr>
          <a:xfrm>
            <a:off x="7468231" y="1758498"/>
            <a:ext cx="2765501" cy="431657"/>
          </a:xfrm>
          <a:prstGeom prst="rect">
            <a:avLst/>
          </a:prstGeom>
          <a:noFill/>
        </p:spPr>
        <p:txBody>
          <a:bodyPr wrap="none" rtlCol="0">
            <a:spAutoFit/>
          </a:bodyPr>
          <a:lstStyle/>
          <a:p>
            <a:pPr>
              <a:lnSpc>
                <a:spcPct val="120000"/>
              </a:lnSpc>
            </a:pPr>
            <a:r>
              <a:rPr lang="zh-CN" altLang="en-US" sz="2000" b="1" dirty="0">
                <a:solidFill>
                  <a:schemeClr val="accent1"/>
                </a:solidFill>
                <a:latin typeface="+mn-ea"/>
              </a:rPr>
              <a:t>人际关系处理存在问题</a:t>
            </a:r>
          </a:p>
        </p:txBody>
      </p:sp>
      <p:sp>
        <p:nvSpPr>
          <p:cNvPr id="121" name="TextBox 70">
            <a:extLst>
              <a:ext uri="{FF2B5EF4-FFF2-40B4-BE49-F238E27FC236}">
                <a16:creationId xmlns:a16="http://schemas.microsoft.com/office/drawing/2014/main" id="{67BCCBCB-8EDC-405D-B941-4144871D9CA4}"/>
              </a:ext>
            </a:extLst>
          </p:cNvPr>
          <p:cNvSpPr txBox="1"/>
          <p:nvPr/>
        </p:nvSpPr>
        <p:spPr>
          <a:xfrm>
            <a:off x="7988346" y="4545518"/>
            <a:ext cx="2249334" cy="431657"/>
          </a:xfrm>
          <a:prstGeom prst="rect">
            <a:avLst/>
          </a:prstGeom>
          <a:noFill/>
        </p:spPr>
        <p:txBody>
          <a:bodyPr wrap="none" rtlCol="0">
            <a:spAutoFit/>
          </a:bodyPr>
          <a:lstStyle/>
          <a:p>
            <a:pPr>
              <a:lnSpc>
                <a:spcPct val="120000"/>
              </a:lnSpc>
            </a:pPr>
            <a:r>
              <a:rPr lang="zh-CN" altLang="en-US" sz="2000" b="1" dirty="0">
                <a:solidFill>
                  <a:schemeClr val="accent1"/>
                </a:solidFill>
                <a:latin typeface="+mn-ea"/>
              </a:rPr>
              <a:t>组织建设相对保守</a:t>
            </a:r>
          </a:p>
        </p:txBody>
      </p:sp>
    </p:spTree>
    <p:extLst>
      <p:ext uri="{BB962C8B-B14F-4D97-AF65-F5344CB8AC3E}">
        <p14:creationId xmlns:p14="http://schemas.microsoft.com/office/powerpoint/2010/main" val="588912966"/>
      </p:ext>
    </p:extLst>
  </p:cSld>
  <p:clrMapOvr>
    <a:masterClrMapping/>
  </p:clrMapOvr>
  <mc:AlternateContent xmlns:mc="http://schemas.openxmlformats.org/markup-compatibility/2006" xmlns:p14="http://schemas.microsoft.com/office/powerpoint/2010/main">
    <mc:Choice Requires="p14">
      <p:transition spd="slow" p14:dur="1600" advTm="3000">
        <p14:prism isInverted="1"/>
      </p:transition>
    </mc:Choice>
    <mc:Fallback xmlns:p15="http://schemas.microsoft.com/office/powerpoint/2012/main" xmlns="">
      <p:transition spd="slow" advTm="300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06287" y="485117"/>
            <a:ext cx="8343740" cy="523220"/>
          </a:xfrm>
          <a:prstGeom prst="rect">
            <a:avLst/>
          </a:prstGeom>
          <a:noFill/>
        </p:spPr>
        <p:txBody>
          <a:bodyPr wrap="square" rtlCol="0">
            <a:spAutoFit/>
          </a:bodyPr>
          <a:lstStyle/>
          <a:p>
            <a:r>
              <a:rPr lang="zh-CN" altLang="en-US" sz="2800" dirty="0">
                <a:solidFill>
                  <a:schemeClr val="tx2"/>
                </a:solidFill>
                <a:latin typeface="微软雅黑" panose="020B0503020204020204" pitchFamily="34" charset="-122"/>
                <a:ea typeface="微软雅黑" panose="020B0503020204020204" pitchFamily="34" charset="-122"/>
              </a:rPr>
              <a:t>苏州联建（中国）科技有限公司正己烷中毒事件</a:t>
            </a:r>
          </a:p>
        </p:txBody>
      </p:sp>
      <p:sp>
        <p:nvSpPr>
          <p:cNvPr id="62" name="矩形 61"/>
          <p:cNvSpPr/>
          <p:nvPr/>
        </p:nvSpPr>
        <p:spPr>
          <a:xfrm>
            <a:off x="914005" y="1439884"/>
            <a:ext cx="5895168" cy="4244560"/>
          </a:xfrm>
          <a:prstGeom prst="rect">
            <a:avLst/>
          </a:prstGeom>
        </p:spPr>
        <p:txBody>
          <a:bodyPr wrap="square">
            <a:spAutoFit/>
          </a:bodyPr>
          <a:lstStyle/>
          <a:p>
            <a:pPr>
              <a:lnSpc>
                <a:spcPct val="150000"/>
              </a:lnSpc>
            </a:pPr>
            <a:r>
              <a:rPr lang="zh-CN" altLang="en-US" sz="2000" b="1" dirty="0">
                <a:latin typeface="微软雅黑" panose="020B0503020204020204" pitchFamily="34" charset="-122"/>
                <a:ea typeface="微软雅黑" panose="020B0503020204020204" pitchFamily="34" charset="-122"/>
              </a:rPr>
              <a:t>正己烷中毒常识：</a:t>
            </a:r>
            <a:endParaRPr lang="en-US" altLang="zh-CN" sz="2000" b="1"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英文名称为</a:t>
            </a:r>
            <a:r>
              <a:rPr lang="en-US" altLang="zh-CN" dirty="0" err="1">
                <a:latin typeface="微软雅黑" panose="020B0503020204020204" pitchFamily="34" charset="-122"/>
                <a:ea typeface="微软雅黑" panose="020B0503020204020204" pitchFamily="34" charset="-122"/>
              </a:rPr>
              <a:t>hexylhydride</a:t>
            </a:r>
            <a:r>
              <a:rPr lang="zh-CN" altLang="en-US" dirty="0">
                <a:latin typeface="微软雅黑" panose="020B0503020204020204" pitchFamily="34" charset="-122"/>
                <a:ea typeface="微软雅黑" panose="020B0503020204020204" pitchFamily="34" charset="-122"/>
              </a:rPr>
              <a:t>，分子式：</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C</a:t>
            </a:r>
            <a:r>
              <a:rPr lang="en-US" altLang="zh-CN" kern="100" baseline="-25000" dirty="0">
                <a:latin typeface="微软雅黑" panose="020B0503020204020204" pitchFamily="34" charset="-122"/>
                <a:ea typeface="微软雅黑" panose="020B0503020204020204" pitchFamily="34" charset="-122"/>
                <a:cs typeface="Times New Roman" panose="02020603050405020304" pitchFamily="18" charset="0"/>
              </a:rPr>
              <a:t>6</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H</a:t>
            </a:r>
            <a:r>
              <a:rPr lang="en-US" altLang="zh-CN" kern="100" baseline="-25000" dirty="0">
                <a:latin typeface="微软雅黑" panose="020B0503020204020204" pitchFamily="34" charset="-122"/>
                <a:ea typeface="微软雅黑" panose="020B0503020204020204" pitchFamily="34" charset="-122"/>
                <a:cs typeface="Times New Roman" panose="02020603050405020304" pitchFamily="18" charset="0"/>
              </a:rPr>
              <a:t>14</a:t>
            </a:r>
            <a:r>
              <a:rPr lang="zh-CN" altLang="en-US" dirty="0">
                <a:latin typeface="微软雅黑" panose="020B0503020204020204" pitchFamily="34" charset="-122"/>
                <a:ea typeface="微软雅黑" panose="020B0503020204020204" pitchFamily="34" charset="-122"/>
              </a:rPr>
              <a:t>，无色液体，有微弱的特殊气味。</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具有一定的毒性</a:t>
            </a:r>
            <a:r>
              <a:rPr lang="zh-CN" altLang="en-US" dirty="0">
                <a:solidFill>
                  <a:schemeClr val="tx2"/>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会通过呼吸道、皮肤等途径进入人体，长期接触可导致人体出现头痛、头晕、乏力、四肢麻木等慢性中毒症状，严重的会损害周边神经系统，并延至脊髓，导致肌肉萎缩、瘫痪甚至死亡。</a:t>
            </a: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常用于印刷、电子等行业的清洗工作，如清洗液晶显示器、手表表面等。它的挥发速度比酒精快，擦拭玻璃的效果也比酒精好。</a:t>
            </a:r>
            <a:endParaRPr lang="en-US" altLang="zh-CN"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9D7F4451-CC19-449D-9BD7-DB4C4938C808}"/>
              </a:ext>
            </a:extLst>
          </p:cNvPr>
          <p:cNvPicPr>
            <a:picLocks noChangeAspect="1"/>
          </p:cNvPicPr>
          <p:nvPr/>
        </p:nvPicPr>
        <p:blipFill>
          <a:blip r:embed="rId3"/>
          <a:stretch>
            <a:fillRect/>
          </a:stretch>
        </p:blipFill>
        <p:spPr>
          <a:xfrm>
            <a:off x="7582271" y="2323914"/>
            <a:ext cx="3810000" cy="2476500"/>
          </a:xfrm>
          <a:prstGeom prst="rect">
            <a:avLst/>
          </a:prstGeom>
        </p:spPr>
      </p:pic>
      <p:sp>
        <p:nvSpPr>
          <p:cNvPr id="6" name="文本框 5">
            <a:extLst>
              <a:ext uri="{FF2B5EF4-FFF2-40B4-BE49-F238E27FC236}">
                <a16:creationId xmlns:a16="http://schemas.microsoft.com/office/drawing/2014/main" id="{522C6351-11CA-4E09-A071-26FBCE0C5A57}"/>
              </a:ext>
            </a:extLst>
          </p:cNvPr>
          <p:cNvSpPr txBox="1"/>
          <p:nvPr/>
        </p:nvSpPr>
        <p:spPr>
          <a:xfrm>
            <a:off x="9303799" y="4800414"/>
            <a:ext cx="723275" cy="307777"/>
          </a:xfrm>
          <a:prstGeom prst="rect">
            <a:avLst/>
          </a:prstGeom>
          <a:noFill/>
        </p:spPr>
        <p:txBody>
          <a:bodyPr wrap="none" rtlCol="0">
            <a:spAutoFit/>
          </a:bodyPr>
          <a:lstStyle/>
          <a:p>
            <a:r>
              <a:rPr lang="zh-CN" altLang="en-US" sz="1400" dirty="0">
                <a:latin typeface="微软雅黑 Light" panose="020B0502040204020203" pitchFamily="34" charset="-122"/>
                <a:ea typeface="微软雅黑 Light" panose="020B0502040204020203" pitchFamily="34" charset="-122"/>
              </a:rPr>
              <a:t>正己烷</a:t>
            </a:r>
          </a:p>
        </p:txBody>
      </p:sp>
    </p:spTree>
    <p:extLst>
      <p:ext uri="{BB962C8B-B14F-4D97-AF65-F5344CB8AC3E}">
        <p14:creationId xmlns:p14="http://schemas.microsoft.com/office/powerpoint/2010/main" val="305754025"/>
      </p:ext>
    </p:extLst>
  </p:cSld>
  <p:clrMapOvr>
    <a:masterClrMapping/>
  </p:clrMapOvr>
  <mc:AlternateContent xmlns:mc="http://schemas.openxmlformats.org/markup-compatibility/2006" xmlns:p14="http://schemas.microsoft.com/office/powerpoint/2010/main">
    <mc:Choice Requires="p14">
      <p:transition spd="slow" p14:dur="1600" advTm="3000">
        <p14:prism isInverted="1"/>
      </p:transition>
    </mc:Choice>
    <mc:Fallback xmlns:p15="http://schemas.microsoft.com/office/powerpoint/2012/main" xmlns="">
      <p:transition spd="slow" advTm="3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childTnLst>
                                    <p:set>
                                      <p:cBhvr>
                                        <p:cTn id="6" dur="1" fill="hold">
                                          <p:stCondLst>
                                            <p:cond delay="0"/>
                                          </p:stCondLst>
                                        </p:cTn>
                                        <p:tgtEl>
                                          <p:spTgt spid="62"/>
                                        </p:tgtEl>
                                        <p:attrNameLst>
                                          <p:attrName>style.visibility</p:attrName>
                                        </p:attrNameLst>
                                      </p:cBhvr>
                                      <p:to>
                                        <p:strVal val="visible"/>
                                      </p:to>
                                    </p:set>
                                    <p:animEffect transition="in" filter="fade">
                                      <p:cBhvr>
                                        <p:cTn id="7" dur="1500"/>
                                        <p:tgtEl>
                                          <p:spTgt spid="62"/>
                                        </p:tgtEl>
                                      </p:cBhvr>
                                    </p:animEffect>
                                  </p:childTnLst>
                                </p:cTn>
                              </p:par>
                              <p:par>
                                <p:cTn id="8" presetID="64" presetClass="path" presetSubtype="0" decel="100000" fill="hold" grpId="1" nodeType="withEffect">
                                  <p:childTnLst>
                                    <p:animMotion origin="layout" path="M 3.33333E-6 -4.44444E-6 L 3.33333E-6 0.05 " pathEditMode="relative" rAng="0" ptsTypes="AA">
                                      <p:cBhvr>
                                        <p:cTn id="9" dur="1500" spd="-100000" fill="hold"/>
                                        <p:tgtEl>
                                          <p:spTgt spid="62"/>
                                        </p:tgtEl>
                                        <p:attrNameLst>
                                          <p:attrName>ppt_x</p:attrName>
                                          <p:attrName>ppt_y</p:attrName>
                                        </p:attrNameLst>
                                      </p:cBhvr>
                                      <p:rCtr x="0" y="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2"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06287" y="485117"/>
            <a:ext cx="8343740" cy="523220"/>
          </a:xfrm>
          <a:prstGeom prst="rect">
            <a:avLst/>
          </a:prstGeom>
          <a:noFill/>
        </p:spPr>
        <p:txBody>
          <a:bodyPr wrap="square" rtlCol="0">
            <a:spAutoFit/>
          </a:bodyPr>
          <a:lstStyle/>
          <a:p>
            <a:r>
              <a:rPr lang="zh-CN" altLang="en-US" sz="2800" dirty="0">
                <a:solidFill>
                  <a:schemeClr val="tx2"/>
                </a:solidFill>
                <a:latin typeface="微软雅黑" panose="020B0503020204020204" pitchFamily="34" charset="-122"/>
                <a:ea typeface="微软雅黑" panose="020B0503020204020204" pitchFamily="34" charset="-122"/>
              </a:rPr>
              <a:t>苏州联建（中国）科技有限公司正己烷中毒事件</a:t>
            </a:r>
          </a:p>
        </p:txBody>
      </p:sp>
      <p:sp>
        <p:nvSpPr>
          <p:cNvPr id="62" name="矩形 61"/>
          <p:cNvSpPr/>
          <p:nvPr/>
        </p:nvSpPr>
        <p:spPr>
          <a:xfrm>
            <a:off x="6276511" y="1318818"/>
            <a:ext cx="4300147" cy="5382564"/>
          </a:xfrm>
          <a:prstGeom prst="rect">
            <a:avLst/>
          </a:prstGeom>
        </p:spPr>
        <p:txBody>
          <a:bodyPr wrap="square">
            <a:spAutoFit/>
          </a:bodyPr>
          <a:lstStyle/>
          <a:p>
            <a:pPr>
              <a:lnSpc>
                <a:spcPct val="150000"/>
              </a:lnSpc>
            </a:pPr>
            <a:r>
              <a:rPr lang="zh-CN" altLang="en-US" sz="2000" b="1" dirty="0">
                <a:latin typeface="微软雅黑" panose="020B0503020204020204" pitchFamily="34" charset="-122"/>
                <a:ea typeface="微软雅黑" panose="020B0503020204020204" pitchFamily="34" charset="-122"/>
              </a:rPr>
              <a:t>事件描述：</a:t>
            </a:r>
          </a:p>
          <a:p>
            <a:pPr marL="342900" indent="-34290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苏州工业园区的台资企业联建科技是与富士康处于同一产业链、比富士康更靠上游的另一家苹果供应商，是为富士康提供显示屏的上游供应商，主要生产中小尺寸</a:t>
            </a:r>
            <a:r>
              <a:rPr lang="zh-CN" altLang="en-US" dirty="0">
                <a:solidFill>
                  <a:srgbClr val="FF0000"/>
                </a:solidFill>
                <a:latin typeface="微软雅黑" panose="020B0503020204020204" pitchFamily="34" charset="-122"/>
                <a:ea typeface="微软雅黑" panose="020B0503020204020204" pitchFamily="34" charset="-122"/>
              </a:rPr>
              <a:t>液晶显示屏</a:t>
            </a:r>
            <a:r>
              <a:rPr lang="zh-CN" altLang="en-US" dirty="0">
                <a:latin typeface="微软雅黑" panose="020B0503020204020204" pitchFamily="34" charset="-122"/>
                <a:ea typeface="微软雅黑" panose="020B0503020204020204" pitchFamily="34" charset="-122"/>
              </a:rPr>
              <a:t>，在全球手机液晶屏代工界占据重要地位。</a:t>
            </a:r>
          </a:p>
          <a:p>
            <a:pPr marL="342900" indent="-34290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2010</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15</a:t>
            </a:r>
            <a:r>
              <a:rPr lang="zh-CN" altLang="en-US" dirty="0">
                <a:latin typeface="微软雅黑" panose="020B0503020204020204" pitchFamily="34" charset="-122"/>
                <a:ea typeface="微软雅黑" panose="020B0503020204020204" pitchFamily="34" charset="-122"/>
              </a:rPr>
              <a:t>日，发生因</a:t>
            </a:r>
            <a:r>
              <a:rPr lang="zh-CN" altLang="en-US" dirty="0">
                <a:solidFill>
                  <a:srgbClr val="FF0000"/>
                </a:solidFill>
                <a:latin typeface="微软雅黑" panose="020B0503020204020204" pitchFamily="34" charset="-122"/>
                <a:ea typeface="微软雅黑" panose="020B0503020204020204" pitchFamily="34" charset="-122"/>
              </a:rPr>
              <a:t>正己烷中毒</a:t>
            </a:r>
            <a:r>
              <a:rPr lang="zh-CN" altLang="en-US" dirty="0">
                <a:latin typeface="微软雅黑" panose="020B0503020204020204" pitchFamily="34" charset="-122"/>
                <a:ea typeface="微软雅黑" panose="020B0503020204020204" pitchFamily="34" charset="-122"/>
              </a:rPr>
              <a:t>两千多名员工集体抗议事件，疑似中毒员工共</a:t>
            </a:r>
            <a:r>
              <a:rPr lang="en-US" altLang="zh-CN" dirty="0">
                <a:solidFill>
                  <a:srgbClr val="FF0000"/>
                </a:solidFill>
                <a:latin typeface="微软雅黑" panose="020B0503020204020204" pitchFamily="34" charset="-122"/>
                <a:ea typeface="微软雅黑" panose="020B0503020204020204" pitchFamily="34" charset="-122"/>
              </a:rPr>
              <a:t>137</a:t>
            </a:r>
            <a:r>
              <a:rPr lang="zh-CN" altLang="en-US" dirty="0">
                <a:solidFill>
                  <a:srgbClr val="FF0000"/>
                </a:solidFill>
                <a:latin typeface="微软雅黑" panose="020B0503020204020204" pitchFamily="34" charset="-122"/>
                <a:ea typeface="微软雅黑" panose="020B0503020204020204" pitchFamily="34" charset="-122"/>
              </a:rPr>
              <a:t>人</a:t>
            </a:r>
            <a:r>
              <a:rPr lang="zh-CN" altLang="en-US" dirty="0">
                <a:latin typeface="微软雅黑" panose="020B0503020204020204" pitchFamily="34" charset="-122"/>
                <a:ea typeface="微软雅黑" panose="020B0503020204020204" pitchFamily="34" charset="-122"/>
              </a:rPr>
              <a:t>，后经诊断中毒的共</a:t>
            </a:r>
            <a:r>
              <a:rPr lang="en-US" altLang="zh-CN" dirty="0">
                <a:solidFill>
                  <a:srgbClr val="FF0000"/>
                </a:solidFill>
                <a:latin typeface="微软雅黑" panose="020B0503020204020204" pitchFamily="34" charset="-122"/>
                <a:ea typeface="微软雅黑" panose="020B0503020204020204" pitchFamily="34" charset="-122"/>
              </a:rPr>
              <a:t>101</a:t>
            </a:r>
            <a:r>
              <a:rPr lang="zh-CN" altLang="en-US" dirty="0">
                <a:solidFill>
                  <a:srgbClr val="FF0000"/>
                </a:solidFill>
                <a:latin typeface="微软雅黑" panose="020B0503020204020204" pitchFamily="34" charset="-122"/>
                <a:ea typeface="微软雅黑" panose="020B0503020204020204" pitchFamily="34" charset="-122"/>
              </a:rPr>
              <a:t>人</a:t>
            </a:r>
            <a:r>
              <a:rPr lang="zh-CN" altLang="en-US" dirty="0">
                <a:latin typeface="微软雅黑" panose="020B0503020204020204" pitchFamily="34" charset="-122"/>
                <a:ea typeface="微软雅黑" panose="020B0503020204020204" pitchFamily="34" charset="-122"/>
              </a:rPr>
              <a:t>，其中</a:t>
            </a:r>
            <a:r>
              <a:rPr lang="en-US" altLang="zh-CN" dirty="0">
                <a:solidFill>
                  <a:srgbClr val="FF0000"/>
                </a:solidFill>
                <a:latin typeface="微软雅黑" panose="020B0503020204020204" pitchFamily="34" charset="-122"/>
                <a:ea typeface="微软雅黑" panose="020B0503020204020204" pitchFamily="34" charset="-122"/>
              </a:rPr>
              <a:t>91</a:t>
            </a:r>
            <a:r>
              <a:rPr lang="zh-CN" altLang="en-US" dirty="0">
                <a:solidFill>
                  <a:srgbClr val="FF0000"/>
                </a:solidFill>
                <a:latin typeface="微软雅黑" panose="020B0503020204020204" pitchFamily="34" charset="-122"/>
                <a:ea typeface="微软雅黑" panose="020B0503020204020204" pitchFamily="34" charset="-122"/>
              </a:rPr>
              <a:t>人</a:t>
            </a:r>
            <a:r>
              <a:rPr lang="zh-CN" altLang="en-US" dirty="0">
                <a:latin typeface="微软雅黑" panose="020B0503020204020204" pitchFamily="34" charset="-122"/>
                <a:ea typeface="微软雅黑" panose="020B0503020204020204" pitchFamily="34" charset="-122"/>
              </a:rPr>
              <a:t>完成了工伤等级认定，其中住院时间最长的达</a:t>
            </a:r>
            <a:r>
              <a:rPr lang="en-US" altLang="zh-CN" dirty="0">
                <a:solidFill>
                  <a:srgbClr val="FF0000"/>
                </a:solidFill>
                <a:latin typeface="微软雅黑" panose="020B0503020204020204" pitchFamily="34" charset="-122"/>
                <a:ea typeface="微软雅黑" panose="020B0503020204020204" pitchFamily="34" charset="-122"/>
              </a:rPr>
              <a:t>9</a:t>
            </a:r>
            <a:r>
              <a:rPr lang="zh-CN" altLang="en-US" dirty="0">
                <a:solidFill>
                  <a:srgbClr val="FF0000"/>
                </a:solidFill>
                <a:latin typeface="微软雅黑" panose="020B0503020204020204" pitchFamily="34" charset="-122"/>
                <a:ea typeface="微软雅黑" panose="020B0503020204020204" pitchFamily="34" charset="-122"/>
              </a:rPr>
              <a:t>个月</a:t>
            </a:r>
            <a:r>
              <a:rPr lang="zh-CN" altLang="en-US" dirty="0">
                <a:latin typeface="微软雅黑" panose="020B0503020204020204" pitchFamily="34" charset="-122"/>
                <a:ea typeface="微软雅黑" panose="020B0503020204020204" pitchFamily="34" charset="-122"/>
              </a:rPr>
              <a:t>。</a:t>
            </a:r>
          </a:p>
          <a:p>
            <a:pPr algn="ctr">
              <a:lnSpc>
                <a:spcPct val="120000"/>
              </a:lnSpc>
              <a:defRPr/>
            </a:pPr>
            <a:endParaRPr lang="zh-CN" altLang="en-US" dirty="0">
              <a:solidFill>
                <a:schemeClr val="tx2"/>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B88C91B2-B19A-427D-8BB1-A9F2AEEA81E7}"/>
              </a:ext>
            </a:extLst>
          </p:cNvPr>
          <p:cNvPicPr>
            <a:picLocks noChangeAspect="1"/>
          </p:cNvPicPr>
          <p:nvPr/>
        </p:nvPicPr>
        <p:blipFill>
          <a:blip r:embed="rId3"/>
          <a:stretch>
            <a:fillRect/>
          </a:stretch>
        </p:blipFill>
        <p:spPr>
          <a:xfrm>
            <a:off x="1448520" y="2209222"/>
            <a:ext cx="4029637" cy="2972215"/>
          </a:xfrm>
          <a:prstGeom prst="rect">
            <a:avLst/>
          </a:prstGeom>
        </p:spPr>
      </p:pic>
    </p:spTree>
    <p:extLst>
      <p:ext uri="{BB962C8B-B14F-4D97-AF65-F5344CB8AC3E}">
        <p14:creationId xmlns:p14="http://schemas.microsoft.com/office/powerpoint/2010/main" val="680355118"/>
      </p:ext>
    </p:extLst>
  </p:cSld>
  <p:clrMapOvr>
    <a:masterClrMapping/>
  </p:clrMapOvr>
  <mc:AlternateContent xmlns:mc="http://schemas.openxmlformats.org/markup-compatibility/2006" xmlns:p14="http://schemas.microsoft.com/office/powerpoint/2010/main">
    <mc:Choice Requires="p14">
      <p:transition spd="slow" p14:dur="1600" advTm="3000">
        <p14:prism isInverted="1"/>
      </p:transition>
    </mc:Choice>
    <mc:Fallback xmlns:p15="http://schemas.microsoft.com/office/powerpoint/2012/main" xmlns="">
      <p:transition spd="slow" advTm="3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childTnLst>
                                    <p:set>
                                      <p:cBhvr>
                                        <p:cTn id="6" dur="1" fill="hold">
                                          <p:stCondLst>
                                            <p:cond delay="0"/>
                                          </p:stCondLst>
                                        </p:cTn>
                                        <p:tgtEl>
                                          <p:spTgt spid="62"/>
                                        </p:tgtEl>
                                        <p:attrNameLst>
                                          <p:attrName>style.visibility</p:attrName>
                                        </p:attrNameLst>
                                      </p:cBhvr>
                                      <p:to>
                                        <p:strVal val="visible"/>
                                      </p:to>
                                    </p:set>
                                    <p:animEffect transition="in" filter="fade">
                                      <p:cBhvr>
                                        <p:cTn id="7" dur="1500"/>
                                        <p:tgtEl>
                                          <p:spTgt spid="62"/>
                                        </p:tgtEl>
                                      </p:cBhvr>
                                    </p:animEffect>
                                  </p:childTnLst>
                                </p:cTn>
                              </p:par>
                              <p:par>
                                <p:cTn id="8" presetID="64" presetClass="path" presetSubtype="0" decel="100000" fill="hold" grpId="1" nodeType="withEffect">
                                  <p:childTnLst>
                                    <p:animMotion origin="layout" path="M 4.16667E-6 -2.22222E-6 L 4.16667E-6 0.05 " pathEditMode="relative" rAng="0" ptsTypes="AA">
                                      <p:cBhvr>
                                        <p:cTn id="9" dur="1500" spd="-100000" fill="hold"/>
                                        <p:tgtEl>
                                          <p:spTgt spid="62"/>
                                        </p:tgtEl>
                                        <p:attrNameLst>
                                          <p:attrName>ppt_x</p:attrName>
                                          <p:attrName>ppt_y</p:attrName>
                                        </p:attrNameLst>
                                      </p:cBhvr>
                                      <p:rCtr x="0" y="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2"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06287" y="485117"/>
            <a:ext cx="8343740" cy="523220"/>
          </a:xfrm>
          <a:prstGeom prst="rect">
            <a:avLst/>
          </a:prstGeom>
          <a:noFill/>
        </p:spPr>
        <p:txBody>
          <a:bodyPr wrap="square" rtlCol="0">
            <a:spAutoFit/>
          </a:bodyPr>
          <a:lstStyle/>
          <a:p>
            <a:r>
              <a:rPr lang="zh-CN" altLang="en-US" sz="2800" dirty="0">
                <a:solidFill>
                  <a:schemeClr val="tx2"/>
                </a:solidFill>
                <a:latin typeface="微软雅黑" panose="020B0503020204020204" pitchFamily="34" charset="-122"/>
                <a:ea typeface="微软雅黑" panose="020B0503020204020204" pitchFamily="34" charset="-122"/>
              </a:rPr>
              <a:t>苏州联建（中国）科技有限公司正己烷中毒事件</a:t>
            </a:r>
          </a:p>
        </p:txBody>
      </p:sp>
      <p:sp>
        <p:nvSpPr>
          <p:cNvPr id="62" name="矩形 61"/>
          <p:cNvSpPr/>
          <p:nvPr/>
        </p:nvSpPr>
        <p:spPr>
          <a:xfrm>
            <a:off x="1306287" y="1769221"/>
            <a:ext cx="4377086" cy="3413563"/>
          </a:xfrm>
          <a:prstGeom prst="rect">
            <a:avLst/>
          </a:prstGeom>
        </p:spPr>
        <p:txBody>
          <a:bodyPr wrap="square">
            <a:spAutoFit/>
          </a:bodyPr>
          <a:lstStyle/>
          <a:p>
            <a:pPr>
              <a:lnSpc>
                <a:spcPct val="150000"/>
              </a:lnSpc>
            </a:pPr>
            <a:r>
              <a:rPr lang="zh-CN" altLang="en-US" sz="2000" b="1" dirty="0">
                <a:latin typeface="微软雅黑" panose="020B0503020204020204" pitchFamily="34" charset="-122"/>
                <a:ea typeface="微软雅黑" panose="020B0503020204020204" pitchFamily="34" charset="-122"/>
              </a:rPr>
              <a:t>事件调查：</a:t>
            </a:r>
          </a:p>
          <a:p>
            <a:pPr marL="342900" indent="-342900">
              <a:lnSpc>
                <a:spcPct val="150000"/>
              </a:lnSpc>
              <a:buFont typeface="Arial" panose="020B0604020202020204" pitchFamily="34" charset="0"/>
              <a:buChar char="•"/>
            </a:pPr>
            <a:r>
              <a:rPr lang="zh-CN" altLang="en-US" dirty="0">
                <a:solidFill>
                  <a:schemeClr val="tx2"/>
                </a:solidFill>
                <a:latin typeface="微软雅黑" panose="020B0503020204020204" pitchFamily="34" charset="-122"/>
                <a:ea typeface="微软雅黑" panose="020B0503020204020204" pitchFamily="34" charset="-122"/>
              </a:rPr>
              <a:t>公司始终未向监督管理部门</a:t>
            </a:r>
            <a:r>
              <a:rPr lang="zh-CN" altLang="en-US" dirty="0">
                <a:solidFill>
                  <a:srgbClr val="FF0000"/>
                </a:solidFill>
                <a:latin typeface="微软雅黑" panose="020B0503020204020204" pitchFamily="34" charset="-122"/>
                <a:ea typeface="微软雅黑" panose="020B0503020204020204" pitchFamily="34" charset="-122"/>
              </a:rPr>
              <a:t>申报</a:t>
            </a:r>
            <a:r>
              <a:rPr lang="zh-CN" altLang="en-US" dirty="0">
                <a:solidFill>
                  <a:schemeClr val="tx2"/>
                </a:solidFill>
                <a:latin typeface="微软雅黑" panose="020B0503020204020204" pitchFamily="34" charset="-122"/>
                <a:ea typeface="微软雅黑" panose="020B0503020204020204" pitchFamily="34" charset="-122"/>
              </a:rPr>
              <a:t>使用正己烷，也未开展作业场所空气中正己烷浓度的</a:t>
            </a:r>
            <a:r>
              <a:rPr lang="zh-CN" altLang="en-US" dirty="0">
                <a:solidFill>
                  <a:srgbClr val="FF0000"/>
                </a:solidFill>
                <a:latin typeface="微软雅黑" panose="020B0503020204020204" pitchFamily="34" charset="-122"/>
                <a:ea typeface="微软雅黑" panose="020B0503020204020204" pitchFamily="34" charset="-122"/>
              </a:rPr>
              <a:t>委托检测</a:t>
            </a:r>
            <a:r>
              <a:rPr lang="zh-CN" altLang="en-US" dirty="0">
                <a:solidFill>
                  <a:schemeClr val="tx2"/>
                </a:solidFill>
                <a:latin typeface="微软雅黑" panose="020B0503020204020204" pitchFamily="34" charset="-122"/>
                <a:ea typeface="微软雅黑" panose="020B0503020204020204" pitchFamily="34" charset="-122"/>
              </a:rPr>
              <a:t>。</a:t>
            </a:r>
            <a:endParaRPr lang="en-US" altLang="zh-CN" dirty="0">
              <a:solidFill>
                <a:schemeClr val="tx2"/>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违规使用有毒物质</a:t>
            </a:r>
            <a:r>
              <a:rPr lang="zh-CN" altLang="en-US" dirty="0">
                <a:solidFill>
                  <a:srgbClr val="FF0000"/>
                </a:solidFill>
                <a:latin typeface="微软雅黑" panose="020B0503020204020204" pitchFamily="34" charset="-122"/>
                <a:ea typeface="微软雅黑" panose="020B0503020204020204" pitchFamily="34" charset="-122"/>
              </a:rPr>
              <a:t>正己烷</a:t>
            </a:r>
            <a:r>
              <a:rPr lang="zh-CN" altLang="en-US" dirty="0">
                <a:latin typeface="微软雅黑" panose="020B0503020204020204" pitchFamily="34" charset="-122"/>
                <a:ea typeface="微软雅黑" panose="020B0503020204020204" pitchFamily="34" charset="-122"/>
              </a:rPr>
              <a:t>，忽视工作现场的职业危害防治与员工的防护。</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dirty="0">
                <a:solidFill>
                  <a:schemeClr val="tx2"/>
                </a:solidFill>
                <a:latin typeface="微软雅黑" panose="020B0503020204020204" pitchFamily="34" charset="-122"/>
                <a:ea typeface="微软雅黑" panose="020B0503020204020204" pitchFamily="34" charset="-122"/>
              </a:rPr>
              <a:t>空气中的正己烷含量</a:t>
            </a:r>
            <a:r>
              <a:rPr lang="zh-CN" altLang="en-US" dirty="0">
                <a:solidFill>
                  <a:srgbClr val="FF0000"/>
                </a:solidFill>
                <a:latin typeface="微软雅黑" panose="020B0503020204020204" pitchFamily="34" charset="-122"/>
                <a:ea typeface="微软雅黑" panose="020B0503020204020204" pitchFamily="34" charset="-122"/>
              </a:rPr>
              <a:t>严重超过</a:t>
            </a:r>
            <a:r>
              <a:rPr lang="zh-CN" altLang="en-US" dirty="0">
                <a:solidFill>
                  <a:schemeClr val="tx2"/>
                </a:solidFill>
                <a:latin typeface="微软雅黑" panose="020B0503020204020204" pitchFamily="34" charset="-122"/>
                <a:ea typeface="微软雅黑" panose="020B0503020204020204" pitchFamily="34" charset="-122"/>
              </a:rPr>
              <a:t>国家规定标准。</a:t>
            </a:r>
          </a:p>
        </p:txBody>
      </p:sp>
      <p:pic>
        <p:nvPicPr>
          <p:cNvPr id="3" name="图片 2">
            <a:extLst>
              <a:ext uri="{FF2B5EF4-FFF2-40B4-BE49-F238E27FC236}">
                <a16:creationId xmlns:a16="http://schemas.microsoft.com/office/drawing/2014/main" id="{ABB02601-D55E-49DA-9569-592ECFC7E487}"/>
              </a:ext>
            </a:extLst>
          </p:cNvPr>
          <p:cNvPicPr>
            <a:picLocks noChangeAspect="1"/>
          </p:cNvPicPr>
          <p:nvPr/>
        </p:nvPicPr>
        <p:blipFill>
          <a:blip r:embed="rId3"/>
          <a:stretch>
            <a:fillRect/>
          </a:stretch>
        </p:blipFill>
        <p:spPr>
          <a:xfrm>
            <a:off x="6850105" y="1904159"/>
            <a:ext cx="3143689" cy="3143689"/>
          </a:xfrm>
          <a:prstGeom prst="rect">
            <a:avLst/>
          </a:prstGeom>
        </p:spPr>
      </p:pic>
    </p:spTree>
    <p:extLst>
      <p:ext uri="{BB962C8B-B14F-4D97-AF65-F5344CB8AC3E}">
        <p14:creationId xmlns:p14="http://schemas.microsoft.com/office/powerpoint/2010/main" val="3180536192"/>
      </p:ext>
    </p:extLst>
  </p:cSld>
  <p:clrMapOvr>
    <a:masterClrMapping/>
  </p:clrMapOvr>
  <mc:AlternateContent xmlns:mc="http://schemas.openxmlformats.org/markup-compatibility/2006" xmlns:p14="http://schemas.microsoft.com/office/powerpoint/2010/main">
    <mc:Choice Requires="p14">
      <p:transition spd="slow" p14:dur="1600" advTm="3000">
        <p14:prism isInverted="1"/>
      </p:transition>
    </mc:Choice>
    <mc:Fallback xmlns:p15="http://schemas.microsoft.com/office/powerpoint/2012/main" xmlns="">
      <p:transition spd="slow" advTm="3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childTnLst>
                                    <p:set>
                                      <p:cBhvr>
                                        <p:cTn id="6" dur="1" fill="hold">
                                          <p:stCondLst>
                                            <p:cond delay="0"/>
                                          </p:stCondLst>
                                        </p:cTn>
                                        <p:tgtEl>
                                          <p:spTgt spid="62"/>
                                        </p:tgtEl>
                                        <p:attrNameLst>
                                          <p:attrName>style.visibility</p:attrName>
                                        </p:attrNameLst>
                                      </p:cBhvr>
                                      <p:to>
                                        <p:strVal val="visible"/>
                                      </p:to>
                                    </p:set>
                                    <p:animEffect transition="in" filter="fade">
                                      <p:cBhvr>
                                        <p:cTn id="7" dur="1500"/>
                                        <p:tgtEl>
                                          <p:spTgt spid="62"/>
                                        </p:tgtEl>
                                      </p:cBhvr>
                                    </p:animEffect>
                                  </p:childTnLst>
                                </p:cTn>
                              </p:par>
                              <p:par>
                                <p:cTn id="8" presetID="64" presetClass="path" presetSubtype="0" decel="100000" fill="hold" grpId="1" nodeType="withEffect">
                                  <p:childTnLst>
                                    <p:animMotion origin="layout" path="M 1.45833E-6 -2.96296E-6 L 1.45833E-6 0.05 " pathEditMode="relative" rAng="0" ptsTypes="AA">
                                      <p:cBhvr>
                                        <p:cTn id="9" dur="1500" spd="-100000" fill="hold"/>
                                        <p:tgtEl>
                                          <p:spTgt spid="62"/>
                                        </p:tgtEl>
                                        <p:attrNameLst>
                                          <p:attrName>ppt_x</p:attrName>
                                          <p:attrName>ppt_y</p:attrName>
                                        </p:attrNameLst>
                                      </p:cBhvr>
                                      <p:rCtr x="0" y="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2"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06287" y="485117"/>
            <a:ext cx="8343740" cy="523220"/>
          </a:xfrm>
          <a:prstGeom prst="rect">
            <a:avLst/>
          </a:prstGeom>
          <a:noFill/>
        </p:spPr>
        <p:txBody>
          <a:bodyPr wrap="square" rtlCol="0">
            <a:spAutoFit/>
          </a:bodyPr>
          <a:lstStyle/>
          <a:p>
            <a:r>
              <a:rPr lang="zh-CN" altLang="en-US" sz="2800" dirty="0">
                <a:solidFill>
                  <a:schemeClr val="tx2"/>
                </a:solidFill>
                <a:latin typeface="微软雅黑" panose="020B0503020204020204" pitchFamily="34" charset="-122"/>
                <a:ea typeface="微软雅黑" panose="020B0503020204020204" pitchFamily="34" charset="-122"/>
              </a:rPr>
              <a:t>苏州联建（中国）科技有限公司正己烷中毒事件</a:t>
            </a:r>
          </a:p>
        </p:txBody>
      </p:sp>
      <p:sp>
        <p:nvSpPr>
          <p:cNvPr id="62" name="矩形 61"/>
          <p:cNvSpPr/>
          <p:nvPr/>
        </p:nvSpPr>
        <p:spPr>
          <a:xfrm>
            <a:off x="1306287" y="1172412"/>
            <a:ext cx="4934715" cy="5382564"/>
          </a:xfrm>
          <a:prstGeom prst="rect">
            <a:avLst/>
          </a:prstGeom>
        </p:spPr>
        <p:txBody>
          <a:bodyPr wrap="square">
            <a:spAutoFit/>
          </a:bodyPr>
          <a:lstStyle/>
          <a:p>
            <a:pPr>
              <a:lnSpc>
                <a:spcPct val="150000"/>
              </a:lnSpc>
            </a:pPr>
            <a:r>
              <a:rPr lang="zh-CN" altLang="en-US" sz="2000" b="1" dirty="0">
                <a:latin typeface="微软雅黑" panose="020B0503020204020204" pitchFamily="34" charset="-122"/>
                <a:ea typeface="微软雅黑" panose="020B0503020204020204" pitchFamily="34" charset="-122"/>
              </a:rPr>
              <a:t>事件处理：</a:t>
            </a:r>
          </a:p>
          <a:p>
            <a:pPr marL="342900" indent="-34290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苏州市和苏州工业园区成立的调查组查明事故原因后，立即责成联建科技停用、封存剩余的正己烷，并对公司进行了</a:t>
            </a:r>
            <a:r>
              <a:rPr lang="zh-CN" altLang="en-US" dirty="0">
                <a:solidFill>
                  <a:srgbClr val="FF0000"/>
                </a:solidFill>
                <a:latin typeface="微软雅黑" panose="020B0503020204020204" pitchFamily="34" charset="-122"/>
                <a:ea typeface="微软雅黑" panose="020B0503020204020204" pitchFamily="34" charset="-122"/>
              </a:rPr>
              <a:t>处罚</a:t>
            </a:r>
            <a:r>
              <a:rPr lang="zh-CN" altLang="en-US" dirty="0">
                <a:latin typeface="微软雅黑" panose="020B0503020204020204" pitchFamily="34" charset="-122"/>
                <a:ea typeface="微软雅黑" panose="020B0503020204020204" pitchFamily="34" charset="-122"/>
              </a:rPr>
              <a:t>。同时，联建科技的原任主管和管理层也被集团公司</a:t>
            </a:r>
            <a:r>
              <a:rPr lang="zh-CN" altLang="en-US" dirty="0">
                <a:solidFill>
                  <a:srgbClr val="FF0000"/>
                </a:solidFill>
                <a:latin typeface="微软雅黑" panose="020B0503020204020204" pitchFamily="34" charset="-122"/>
                <a:ea typeface="微软雅黑" panose="020B0503020204020204" pitchFamily="34" charset="-122"/>
              </a:rPr>
              <a:t>撤换</a:t>
            </a:r>
            <a:r>
              <a:rPr lang="zh-CN" altLang="en-US" dirty="0">
                <a:latin typeface="微软雅黑" panose="020B0503020204020204" pitchFamily="34" charset="-122"/>
                <a:ea typeface="微软雅黑" panose="020B0503020204020204" pitchFamily="34" charset="-122"/>
              </a:rPr>
              <a:t>。</a:t>
            </a:r>
          </a:p>
          <a:p>
            <a:pPr marL="342900" indent="-34290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由经发、社保、社会事业、安监、信访等部门组成的</a:t>
            </a:r>
            <a:r>
              <a:rPr lang="zh-CN" altLang="en-US" dirty="0">
                <a:solidFill>
                  <a:srgbClr val="FF0000"/>
                </a:solidFill>
                <a:latin typeface="微软雅黑" panose="020B0503020204020204" pitchFamily="34" charset="-122"/>
                <a:ea typeface="微软雅黑" panose="020B0503020204020204" pitchFamily="34" charset="-122"/>
              </a:rPr>
              <a:t>工作组</a:t>
            </a:r>
            <a:r>
              <a:rPr lang="zh-CN" altLang="en-US" dirty="0">
                <a:latin typeface="微软雅黑" panose="020B0503020204020204" pitchFamily="34" charset="-122"/>
                <a:ea typeface="微软雅黑" panose="020B0503020204020204" pitchFamily="34" charset="-122"/>
              </a:rPr>
              <a:t>进驻该工厂，与员工代表沟通；并负责整理公司和员工反映的</a:t>
            </a:r>
            <a:r>
              <a:rPr lang="zh-CN" altLang="en-US" dirty="0">
                <a:solidFill>
                  <a:srgbClr val="FF0000"/>
                </a:solidFill>
                <a:latin typeface="微软雅黑" panose="020B0503020204020204" pitchFamily="34" charset="-122"/>
                <a:ea typeface="微软雅黑" panose="020B0503020204020204" pitchFamily="34" charset="-122"/>
              </a:rPr>
              <a:t>劳资纠纷</a:t>
            </a:r>
            <a:r>
              <a:rPr lang="zh-CN" altLang="en-US" dirty="0">
                <a:latin typeface="微软雅黑" panose="020B0503020204020204" pitchFamily="34" charset="-122"/>
                <a:ea typeface="微软雅黑" panose="020B0503020204020204" pitchFamily="34" charset="-122"/>
              </a:rPr>
              <a:t>及相关情况。联建科技受害人和厂方在补偿方面出现了严重分歧，</a:t>
            </a:r>
            <a:r>
              <a:rPr lang="en-US" altLang="zh-CN" dirty="0">
                <a:latin typeface="微软雅黑" panose="020B0503020204020204" pitchFamily="34" charset="-122"/>
                <a:ea typeface="微软雅黑" panose="020B0503020204020204" pitchFamily="34" charset="-122"/>
              </a:rPr>
              <a:t>2014</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12</a:t>
            </a:r>
            <a:r>
              <a:rPr lang="zh-CN" altLang="en-US" dirty="0">
                <a:latin typeface="微软雅黑" panose="020B0503020204020204" pitchFamily="34" charset="-122"/>
                <a:ea typeface="微软雅黑" panose="020B0503020204020204" pitchFamily="34" charset="-122"/>
              </a:rPr>
              <a:t>月苏州联建科技有限公司因资金链断裂宣布</a:t>
            </a:r>
            <a:r>
              <a:rPr lang="zh-CN" altLang="en-US" dirty="0">
                <a:solidFill>
                  <a:srgbClr val="FF0000"/>
                </a:solidFill>
                <a:latin typeface="微软雅黑" panose="020B0503020204020204" pitchFamily="34" charset="-122"/>
                <a:ea typeface="微软雅黑" panose="020B0503020204020204" pitchFamily="34" charset="-122"/>
              </a:rPr>
              <a:t>倒闭</a:t>
            </a:r>
            <a:r>
              <a:rPr lang="zh-CN" altLang="en-US" dirty="0">
                <a:latin typeface="微软雅黑" panose="020B0503020204020204" pitchFamily="34" charset="-122"/>
                <a:ea typeface="微软雅黑" panose="020B0503020204020204" pitchFamily="34" charset="-122"/>
              </a:rPr>
              <a:t>。</a:t>
            </a:r>
          </a:p>
          <a:p>
            <a:pPr algn="ctr">
              <a:lnSpc>
                <a:spcPct val="120000"/>
              </a:lnSpc>
              <a:defRPr/>
            </a:pPr>
            <a:endParaRPr lang="zh-CN" altLang="en-US" dirty="0">
              <a:solidFill>
                <a:schemeClr val="tx2"/>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E267B0DB-0A1C-4675-A4F8-F3D7B3251ACD}"/>
              </a:ext>
            </a:extLst>
          </p:cNvPr>
          <p:cNvPicPr>
            <a:picLocks noChangeAspect="1"/>
          </p:cNvPicPr>
          <p:nvPr/>
        </p:nvPicPr>
        <p:blipFill>
          <a:blip r:embed="rId3"/>
          <a:stretch>
            <a:fillRect/>
          </a:stretch>
        </p:blipFill>
        <p:spPr>
          <a:xfrm>
            <a:off x="7585918" y="1502876"/>
            <a:ext cx="3184915" cy="4721636"/>
          </a:xfrm>
          <a:prstGeom prst="rect">
            <a:avLst/>
          </a:prstGeom>
        </p:spPr>
      </p:pic>
    </p:spTree>
    <p:extLst>
      <p:ext uri="{BB962C8B-B14F-4D97-AF65-F5344CB8AC3E}">
        <p14:creationId xmlns:p14="http://schemas.microsoft.com/office/powerpoint/2010/main" val="2478888769"/>
      </p:ext>
    </p:extLst>
  </p:cSld>
  <p:clrMapOvr>
    <a:masterClrMapping/>
  </p:clrMapOvr>
  <mc:AlternateContent xmlns:mc="http://schemas.openxmlformats.org/markup-compatibility/2006" xmlns:p14="http://schemas.microsoft.com/office/powerpoint/2010/main">
    <mc:Choice Requires="p14">
      <p:transition spd="slow" p14:dur="1600" advTm="3000">
        <p14:prism isInverted="1"/>
      </p:transition>
    </mc:Choice>
    <mc:Fallback xmlns:p15="http://schemas.microsoft.com/office/powerpoint/2012/main" xmlns="">
      <p:transition spd="slow" advTm="3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childTnLst>
                                    <p:set>
                                      <p:cBhvr>
                                        <p:cTn id="6" dur="1" fill="hold">
                                          <p:stCondLst>
                                            <p:cond delay="0"/>
                                          </p:stCondLst>
                                        </p:cTn>
                                        <p:tgtEl>
                                          <p:spTgt spid="62"/>
                                        </p:tgtEl>
                                        <p:attrNameLst>
                                          <p:attrName>style.visibility</p:attrName>
                                        </p:attrNameLst>
                                      </p:cBhvr>
                                      <p:to>
                                        <p:strVal val="visible"/>
                                      </p:to>
                                    </p:set>
                                    <p:animEffect transition="in" filter="fade">
                                      <p:cBhvr>
                                        <p:cTn id="7" dur="1500"/>
                                        <p:tgtEl>
                                          <p:spTgt spid="62"/>
                                        </p:tgtEl>
                                      </p:cBhvr>
                                    </p:animEffect>
                                  </p:childTnLst>
                                </p:cTn>
                              </p:par>
                              <p:par>
                                <p:cTn id="8" presetID="64" presetClass="path" presetSubtype="0" decel="100000" fill="hold" grpId="1" nodeType="withEffect">
                                  <p:childTnLst>
                                    <p:animMotion origin="layout" path="M 4.79167E-6 4.07407E-6 L 4.79167E-6 0.05 " pathEditMode="relative" rAng="0" ptsTypes="AA">
                                      <p:cBhvr>
                                        <p:cTn id="9" dur="1500" spd="-100000" fill="hold"/>
                                        <p:tgtEl>
                                          <p:spTgt spid="62"/>
                                        </p:tgtEl>
                                        <p:attrNameLst>
                                          <p:attrName>ppt_x</p:attrName>
                                          <p:attrName>ppt_y</p:attrName>
                                        </p:attrNameLst>
                                      </p:cBhvr>
                                      <p:rCtr x="0" y="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2"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06287" y="485117"/>
            <a:ext cx="8343740" cy="523220"/>
          </a:xfrm>
          <a:prstGeom prst="rect">
            <a:avLst/>
          </a:prstGeom>
          <a:noFill/>
        </p:spPr>
        <p:txBody>
          <a:bodyPr wrap="square" rtlCol="0">
            <a:spAutoFit/>
          </a:bodyPr>
          <a:lstStyle/>
          <a:p>
            <a:r>
              <a:rPr lang="zh-CN" altLang="en-US" sz="2800" dirty="0">
                <a:solidFill>
                  <a:schemeClr val="tx2"/>
                </a:solidFill>
                <a:latin typeface="微软雅黑" panose="020B0503020204020204" pitchFamily="34" charset="-122"/>
                <a:ea typeface="微软雅黑" panose="020B0503020204020204" pitchFamily="34" charset="-122"/>
              </a:rPr>
              <a:t>苏州联建（中国）科技有限公司正己烷中毒事件</a:t>
            </a:r>
          </a:p>
        </p:txBody>
      </p:sp>
      <p:sp>
        <p:nvSpPr>
          <p:cNvPr id="62" name="矩形 61"/>
          <p:cNvSpPr/>
          <p:nvPr/>
        </p:nvSpPr>
        <p:spPr>
          <a:xfrm>
            <a:off x="1306287" y="1799182"/>
            <a:ext cx="3478777" cy="3413563"/>
          </a:xfrm>
          <a:prstGeom prst="rect">
            <a:avLst/>
          </a:prstGeom>
        </p:spPr>
        <p:txBody>
          <a:bodyPr wrap="square">
            <a:spAutoFit/>
          </a:bodyPr>
          <a:lstStyle/>
          <a:p>
            <a:pPr>
              <a:lnSpc>
                <a:spcPct val="150000"/>
              </a:lnSpc>
            </a:pPr>
            <a:r>
              <a:rPr lang="zh-CN" altLang="en-US" sz="2000" b="1" dirty="0">
                <a:latin typeface="微软雅黑" panose="020B0503020204020204" pitchFamily="34" charset="-122"/>
                <a:ea typeface="微软雅黑" panose="020B0503020204020204" pitchFamily="34" charset="-122"/>
              </a:rPr>
              <a:t>思考：以人为本</a:t>
            </a:r>
          </a:p>
          <a:p>
            <a:pPr>
              <a:lnSpc>
                <a:spcPct val="150000"/>
              </a:lnSpc>
            </a:pPr>
            <a:r>
              <a:rPr lang="zh-CN" altLang="en-US" dirty="0">
                <a:latin typeface="微软雅黑" panose="020B0503020204020204" pitchFamily="34" charset="-122"/>
                <a:ea typeface="微软雅黑" panose="020B0503020204020204" pitchFamily="34" charset="-122"/>
              </a:rPr>
              <a:t>       经营者最基本的伦理要求就是要关心员工工作条件和劳动环境，不能为了片面追求经济效益而损害员工的身心健康。经营管理者还应该主动关心员工的生活、工作，尊重员工的想法，把员工的利益放在第一位。</a:t>
            </a:r>
            <a:endParaRPr lang="zh-CN" altLang="en-US" dirty="0">
              <a:solidFill>
                <a:schemeClr val="tx2"/>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94A5995D-CDC6-4AA0-A276-DB30CACD19F0}"/>
              </a:ext>
            </a:extLst>
          </p:cNvPr>
          <p:cNvPicPr>
            <a:picLocks noChangeAspect="1"/>
          </p:cNvPicPr>
          <p:nvPr/>
        </p:nvPicPr>
        <p:blipFill>
          <a:blip r:embed="rId3"/>
          <a:stretch>
            <a:fillRect/>
          </a:stretch>
        </p:blipFill>
        <p:spPr>
          <a:xfrm>
            <a:off x="5886450" y="1932739"/>
            <a:ext cx="5468959" cy="3146448"/>
          </a:xfrm>
          <a:prstGeom prst="rect">
            <a:avLst/>
          </a:prstGeom>
        </p:spPr>
      </p:pic>
    </p:spTree>
    <p:extLst>
      <p:ext uri="{BB962C8B-B14F-4D97-AF65-F5344CB8AC3E}">
        <p14:creationId xmlns:p14="http://schemas.microsoft.com/office/powerpoint/2010/main" val="3024518198"/>
      </p:ext>
    </p:extLst>
  </p:cSld>
  <p:clrMapOvr>
    <a:masterClrMapping/>
  </p:clrMapOvr>
  <mc:AlternateContent xmlns:mc="http://schemas.openxmlformats.org/markup-compatibility/2006" xmlns:p14="http://schemas.microsoft.com/office/powerpoint/2010/main">
    <mc:Choice Requires="p14">
      <p:transition spd="slow" p14:dur="1600" advTm="3000">
        <p14:prism isInverted="1"/>
      </p:transition>
    </mc:Choice>
    <mc:Fallback xmlns:p15="http://schemas.microsoft.com/office/powerpoint/2012/main" xmlns="">
      <p:transition spd="slow" advTm="3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childTnLst>
                                    <p:set>
                                      <p:cBhvr>
                                        <p:cTn id="6" dur="1" fill="hold">
                                          <p:stCondLst>
                                            <p:cond delay="0"/>
                                          </p:stCondLst>
                                        </p:cTn>
                                        <p:tgtEl>
                                          <p:spTgt spid="62"/>
                                        </p:tgtEl>
                                        <p:attrNameLst>
                                          <p:attrName>style.visibility</p:attrName>
                                        </p:attrNameLst>
                                      </p:cBhvr>
                                      <p:to>
                                        <p:strVal val="visible"/>
                                      </p:to>
                                    </p:set>
                                    <p:animEffect transition="in" filter="fade">
                                      <p:cBhvr>
                                        <p:cTn id="7" dur="1500"/>
                                        <p:tgtEl>
                                          <p:spTgt spid="62"/>
                                        </p:tgtEl>
                                      </p:cBhvr>
                                    </p:animEffect>
                                  </p:childTnLst>
                                </p:cTn>
                              </p:par>
                              <p:par>
                                <p:cTn id="8" presetID="64" presetClass="path" presetSubtype="0" decel="100000" fill="hold" grpId="1" nodeType="withEffect">
                                  <p:childTnLst>
                                    <p:animMotion origin="layout" path="M 4.79167E-6 4.07407E-6 L 4.79167E-6 0.05 " pathEditMode="relative" rAng="0" ptsTypes="AA">
                                      <p:cBhvr>
                                        <p:cTn id="9" dur="1500" spd="-100000" fill="hold"/>
                                        <p:tgtEl>
                                          <p:spTgt spid="62"/>
                                        </p:tgtEl>
                                        <p:attrNameLst>
                                          <p:attrName>ppt_x</p:attrName>
                                          <p:attrName>ppt_y</p:attrName>
                                        </p:attrNameLst>
                                      </p:cBhvr>
                                      <p:rCtr x="0" y="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2"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4766234" y="2948793"/>
            <a:ext cx="2037737" cy="1200329"/>
          </a:xfrm>
          <a:prstGeom prst="rect">
            <a:avLst/>
          </a:prstGeom>
          <a:noFill/>
        </p:spPr>
        <p:txBody>
          <a:bodyPr wrap="none" rtlCol="0">
            <a:spAutoFit/>
          </a:bodyPr>
          <a:lstStyle/>
          <a:p>
            <a:pPr algn="ctr"/>
            <a:r>
              <a:rPr lang="zh-CN" altLang="en-US" sz="7200" b="1" dirty="0">
                <a:solidFill>
                  <a:schemeClr val="tx2"/>
                </a:solidFill>
                <a:latin typeface="+mn-ea"/>
              </a:rPr>
              <a:t>总结</a:t>
            </a:r>
            <a:endParaRPr lang="zh-CN" altLang="en-US" sz="3600" b="1" dirty="0">
              <a:solidFill>
                <a:schemeClr val="tx2"/>
              </a:solidFill>
              <a:latin typeface="+mn-ea"/>
            </a:endParaRPr>
          </a:p>
        </p:txBody>
      </p:sp>
      <p:grpSp>
        <p:nvGrpSpPr>
          <p:cNvPr id="6" name="Group 33"/>
          <p:cNvGrpSpPr/>
          <p:nvPr/>
        </p:nvGrpSpPr>
        <p:grpSpPr>
          <a:xfrm>
            <a:off x="5099304" y="968326"/>
            <a:ext cx="1371600" cy="1667236"/>
            <a:chOff x="1208671" y="1659213"/>
            <a:chExt cx="2151201" cy="2614869"/>
          </a:xfrm>
          <a:solidFill>
            <a:schemeClr val="accent1"/>
          </a:solidFill>
        </p:grpSpPr>
        <p:sp>
          <p:nvSpPr>
            <p:cNvPr id="7" name="Oval 24"/>
            <p:cNvSpPr/>
            <p:nvPr/>
          </p:nvSpPr>
          <p:spPr>
            <a:xfrm>
              <a:off x="1208671" y="1659213"/>
              <a:ext cx="2151201" cy="215120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Agency FB" pitchFamily="34" charset="0"/>
                  <a:cs typeface="Times New Roman" pitchFamily="18" charset="0"/>
                </a:rPr>
                <a:t>04</a:t>
              </a:r>
            </a:p>
          </p:txBody>
        </p:sp>
        <p:sp>
          <p:nvSpPr>
            <p:cNvPr id="9" name="Isosceles Triangle 31"/>
            <p:cNvSpPr/>
            <p:nvPr/>
          </p:nvSpPr>
          <p:spPr>
            <a:xfrm rot="10800000">
              <a:off x="2007871" y="3719631"/>
              <a:ext cx="552799" cy="554451"/>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spTree>
    <p:extLst>
      <p:ext uri="{BB962C8B-B14F-4D97-AF65-F5344CB8AC3E}">
        <p14:creationId xmlns:p14="http://schemas.microsoft.com/office/powerpoint/2010/main" val="3071878586"/>
      </p:ext>
    </p:extLst>
  </p:cSld>
  <p:clrMapOvr>
    <a:masterClrMapping/>
  </p:clrMapOvr>
  <mc:AlternateContent xmlns:mc="http://schemas.openxmlformats.org/markup-compatibility/2006" xmlns:p14="http://schemas.microsoft.com/office/powerpoint/2010/main">
    <mc:Choice Requires="p14">
      <p:transition spd="slow" p14:dur="1600" advTm="3000">
        <p14:prism isInverted="1"/>
      </p:transition>
    </mc:Choice>
    <mc:Fallback xmlns:p15="http://schemas.microsoft.com/office/powerpoint/2012/main" xmlns="">
      <p:transition spd="slow" advTm="3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2" presetClass="entr" presetSubtype="1" fill="hold" nodeType="afterEffect">
                                  <p:childTnLst>
                                    <p:set>
                                      <p:cBhvr>
                                        <p:cTn id="7" dur="1" fill="hold">
                                          <p:stCondLst>
                                            <p:cond delay="0"/>
                                          </p:stCondLst>
                                        </p:cTn>
                                        <p:tgtEl>
                                          <p:spTgt spid="6"/>
                                        </p:tgtEl>
                                        <p:attrNameLst>
                                          <p:attrName>style.visibility</p:attrName>
                                        </p:attrNameLst>
                                      </p:cBhvr>
                                      <p:to>
                                        <p:strVal val="visible"/>
                                      </p:to>
                                    </p:set>
                                    <p:anim calcmode="lin" valueType="num">
                                      <p:cBhvr additive="base">
                                        <p:cTn id="8" dur="1500" fill="hold"/>
                                        <p:tgtEl>
                                          <p:spTgt spid="6"/>
                                        </p:tgtEl>
                                        <p:attrNameLst>
                                          <p:attrName>ppt_x</p:attrName>
                                        </p:attrNameLst>
                                      </p:cBhvr>
                                      <p:tavLst>
                                        <p:tav tm="0">
                                          <p:val>
                                            <p:strVal val="#ppt_x"/>
                                          </p:val>
                                        </p:tav>
                                        <p:tav tm="100000">
                                          <p:val>
                                            <p:strVal val="#ppt_x"/>
                                          </p:val>
                                        </p:tav>
                                      </p:tavLst>
                                    </p:anim>
                                    <p:anim calcmode="lin" valueType="num">
                                      <p:cBhvr additive="base">
                                        <p:cTn id="9" dur="1500" fill="hold"/>
                                        <p:tgtEl>
                                          <p:spTgt spid="6"/>
                                        </p:tgtEl>
                                        <p:attrNameLst>
                                          <p:attrName>ppt_y</p:attrName>
                                        </p:attrNameLst>
                                      </p:cBhvr>
                                      <p:tavLst>
                                        <p:tav tm="0">
                                          <p:val>
                                            <p:strVal val="0-#ppt_h/2"/>
                                          </p:val>
                                        </p:tav>
                                        <p:tav tm="100000">
                                          <p:val>
                                            <p:strVal val="#ppt_y"/>
                                          </p:val>
                                        </p:tav>
                                      </p:tavLst>
                                    </p:anim>
                                  </p:childTnLst>
                                </p:cTn>
                              </p:par>
                            </p:childTnLst>
                          </p:cTn>
                        </p:par>
                        <p:par>
                          <p:cTn id="10" fill="hold" nodeType="withGroup">
                            <p:stCondLst>
                              <p:cond delay="1500"/>
                            </p:stCondLst>
                            <p:childTnLst>
                              <p:par>
                                <p:cTn id="11" presetID="52" presetClass="entr" presetSubtype="0" fill="hold" grpId="0" nodeType="afterEffect">
                                  <p:iterate type="lt">
                                    <p:tmPct val="10000"/>
                                  </p:iterate>
                                  <p:childTnLst>
                                    <p:set>
                                      <p:cBhvr>
                                        <p:cTn id="12" dur="1" fill="hold">
                                          <p:stCondLst>
                                            <p:cond delay="0"/>
                                          </p:stCondLst>
                                        </p:cTn>
                                        <p:tgtEl>
                                          <p:spTgt spid="21"/>
                                        </p:tgtEl>
                                        <p:attrNameLst>
                                          <p:attrName>style.visibility</p:attrName>
                                        </p:attrNameLst>
                                      </p:cBhvr>
                                      <p:to>
                                        <p:strVal val="visible"/>
                                      </p:to>
                                    </p:set>
                                    <p:animScale>
                                      <p:cBhvr>
                                        <p:cTn id="13" dur="100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 0 0" pathEditMode="relative" ptsTypes="">
                                      <p:cBhvr>
                                        <p:cTn id="14" dur="1000" decel="50000" fill="hold">
                                          <p:stCondLst>
                                            <p:cond delay="0"/>
                                          </p:stCondLst>
                                        </p:cTn>
                                        <p:tgtEl>
                                          <p:spTgt spid="21"/>
                                        </p:tgtEl>
                                        <p:attrNameLst>
                                          <p:attrName>ppt_x</p:attrName>
                                          <p:attrName>ppt_y</p:attrName>
                                        </p:attrNameLst>
                                      </p:cBhvr>
                                    </p:animMotion>
                                    <p:animEffect transition="in" filter="fade">
                                      <p:cBhvr>
                                        <p:cTn id="15"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06287" y="485117"/>
            <a:ext cx="4354283" cy="584775"/>
          </a:xfrm>
          <a:prstGeom prst="rect">
            <a:avLst/>
          </a:prstGeom>
          <a:noFill/>
        </p:spPr>
        <p:txBody>
          <a:bodyPr wrap="square" rtlCol="0">
            <a:spAutoFit/>
          </a:bodyPr>
          <a:lstStyle/>
          <a:p>
            <a:r>
              <a:rPr lang="zh-CN" altLang="en-US" sz="3200" dirty="0">
                <a:solidFill>
                  <a:schemeClr val="tx2"/>
                </a:solidFill>
                <a:latin typeface="+mj-ea"/>
                <a:ea typeface="+mj-ea"/>
              </a:rPr>
              <a:t>总结</a:t>
            </a:r>
          </a:p>
        </p:txBody>
      </p:sp>
      <p:grpSp>
        <p:nvGrpSpPr>
          <p:cNvPr id="3" name="组合 2"/>
          <p:cNvGrpSpPr/>
          <p:nvPr/>
        </p:nvGrpSpPr>
        <p:grpSpPr>
          <a:xfrm>
            <a:off x="1172588" y="1861851"/>
            <a:ext cx="3509370" cy="4267644"/>
            <a:chOff x="1379537" y="1861851"/>
            <a:chExt cx="3509370" cy="2445406"/>
          </a:xfrm>
        </p:grpSpPr>
        <p:sp>
          <p:nvSpPr>
            <p:cNvPr id="4" name="Freeform 5"/>
            <p:cNvSpPr/>
            <p:nvPr/>
          </p:nvSpPr>
          <p:spPr bwMode="auto">
            <a:xfrm>
              <a:off x="1379537" y="1861851"/>
              <a:ext cx="3509370" cy="2429690"/>
            </a:xfrm>
            <a:custGeom>
              <a:avLst/>
              <a:gdLst>
                <a:gd name="T0" fmla="*/ 954 w 1176"/>
                <a:gd name="T1" fmla="*/ 566 h 566"/>
                <a:gd name="T2" fmla="*/ 0 w 1176"/>
                <a:gd name="T3" fmla="*/ 566 h 566"/>
                <a:gd name="T4" fmla="*/ 0 w 1176"/>
                <a:gd name="T5" fmla="*/ 0 h 566"/>
                <a:gd name="T6" fmla="*/ 954 w 1176"/>
                <a:gd name="T7" fmla="*/ 0 h 566"/>
                <a:gd name="T8" fmla="*/ 1176 w 1176"/>
                <a:gd name="T9" fmla="*/ 283 h 566"/>
                <a:gd name="T10" fmla="*/ 954 w 1176"/>
                <a:gd name="T11" fmla="*/ 566 h 566"/>
              </a:gdLst>
              <a:ahLst/>
              <a:cxnLst>
                <a:cxn ang="0">
                  <a:pos x="T0" y="T1"/>
                </a:cxn>
                <a:cxn ang="0">
                  <a:pos x="T2" y="T3"/>
                </a:cxn>
                <a:cxn ang="0">
                  <a:pos x="T4" y="T5"/>
                </a:cxn>
                <a:cxn ang="0">
                  <a:pos x="T6" y="T7"/>
                </a:cxn>
                <a:cxn ang="0">
                  <a:pos x="T8" y="T9"/>
                </a:cxn>
                <a:cxn ang="0">
                  <a:pos x="T10" y="T11"/>
                </a:cxn>
              </a:cxnLst>
              <a:rect l="0" t="0" r="r" b="b"/>
              <a:pathLst>
                <a:path w="1176" h="566">
                  <a:moveTo>
                    <a:pt x="954" y="566"/>
                  </a:moveTo>
                  <a:lnTo>
                    <a:pt x="0" y="566"/>
                  </a:lnTo>
                  <a:lnTo>
                    <a:pt x="0" y="0"/>
                  </a:lnTo>
                  <a:lnTo>
                    <a:pt x="954" y="0"/>
                  </a:lnTo>
                  <a:lnTo>
                    <a:pt x="1176" y="283"/>
                  </a:lnTo>
                  <a:lnTo>
                    <a:pt x="954" y="566"/>
                  </a:lnTo>
                  <a:close/>
                </a:path>
              </a:pathLst>
            </a:custGeom>
            <a:solidFill>
              <a:schemeClr val="accent1"/>
            </a:solidFill>
            <a:ln w="38100">
              <a:noFill/>
            </a:ln>
            <a:effectLst/>
          </p:spPr>
          <p:txBody>
            <a:bodyPr vert="horz" wrap="square" lIns="0" tIns="0" rIns="180000" bIns="108000" numCol="1" anchor="ctr" anchorCtr="0" compatLnSpc="1">
              <a:prstTxWarp prst="textNoShape">
                <a:avLst/>
              </a:prstTxWarp>
            </a:bodyPr>
            <a:lstStyle/>
            <a:p>
              <a:pPr algn="ctr"/>
              <a:endParaRPr lang="zh-CN" altLang="en-US" sz="3600">
                <a:solidFill>
                  <a:schemeClr val="bg1"/>
                </a:solidFill>
                <a:latin typeface="FontAwesome" pitchFamily="2" charset="0"/>
              </a:endParaRPr>
            </a:p>
          </p:txBody>
        </p:sp>
        <p:sp>
          <p:nvSpPr>
            <p:cNvPr id="5" name="矩形 4"/>
            <p:cNvSpPr/>
            <p:nvPr/>
          </p:nvSpPr>
          <p:spPr>
            <a:xfrm>
              <a:off x="1892911" y="2903283"/>
              <a:ext cx="2436830" cy="1403974"/>
            </a:xfrm>
            <a:prstGeom prst="rect">
              <a:avLst/>
            </a:prstGeom>
          </p:spPr>
          <p:txBody>
            <a:bodyPr wrap="square">
              <a:spAutoFit/>
            </a:bodyPr>
            <a:lstStyle/>
            <a:p>
              <a:pPr>
                <a:lnSpc>
                  <a:spcPct val="120000"/>
                </a:lnSpc>
                <a:defRPr/>
              </a:pPr>
              <a:r>
                <a:rPr lang="zh-CN" altLang="en-US" sz="1200" dirty="0">
                  <a:solidFill>
                    <a:schemeClr val="bg1"/>
                  </a:solidFill>
                  <a:latin typeface="+mn-ea"/>
                </a:rPr>
                <a:t>它可以显著影响员工的工作态度，身心健康甚至是生命安全，继而对企业的内部氛围，运作效率，企业形象等方面造成影响，故维持一个良好的工作环境对于企业来说就显得尤为重要。</a:t>
              </a:r>
            </a:p>
          </p:txBody>
        </p:sp>
        <p:sp>
          <p:nvSpPr>
            <p:cNvPr id="6" name="矩形 5"/>
            <p:cNvSpPr/>
            <p:nvPr/>
          </p:nvSpPr>
          <p:spPr>
            <a:xfrm>
              <a:off x="1902766" y="2057164"/>
              <a:ext cx="2106515" cy="707886"/>
            </a:xfrm>
            <a:prstGeom prst="rect">
              <a:avLst/>
            </a:prstGeom>
          </p:spPr>
          <p:txBody>
            <a:bodyPr wrap="square">
              <a:spAutoFit/>
            </a:bodyPr>
            <a:lstStyle/>
            <a:p>
              <a:r>
                <a:rPr lang="zh-CN" altLang="en-US" sz="2000" dirty="0">
                  <a:solidFill>
                    <a:schemeClr val="bg1"/>
                  </a:solidFill>
                  <a:latin typeface="+mj-ea"/>
                  <a:ea typeface="+mj-ea"/>
                </a:rPr>
                <a:t>主要的影响位于企业内部</a:t>
              </a:r>
            </a:p>
          </p:txBody>
        </p:sp>
      </p:grpSp>
      <p:grpSp>
        <p:nvGrpSpPr>
          <p:cNvPr id="7" name="组合 6"/>
          <p:cNvGrpSpPr/>
          <p:nvPr/>
        </p:nvGrpSpPr>
        <p:grpSpPr>
          <a:xfrm>
            <a:off x="4348775" y="1861851"/>
            <a:ext cx="3503401" cy="4289433"/>
            <a:chOff x="4348775" y="1861851"/>
            <a:chExt cx="3503401" cy="4289433"/>
          </a:xfrm>
        </p:grpSpPr>
        <p:sp>
          <p:nvSpPr>
            <p:cNvPr id="8" name="Freeform 6"/>
            <p:cNvSpPr/>
            <p:nvPr/>
          </p:nvSpPr>
          <p:spPr bwMode="auto">
            <a:xfrm>
              <a:off x="4348775" y="1861851"/>
              <a:ext cx="3503401" cy="4240216"/>
            </a:xfrm>
            <a:custGeom>
              <a:avLst/>
              <a:gdLst>
                <a:gd name="T0" fmla="*/ 952 w 1174"/>
                <a:gd name="T1" fmla="*/ 0 h 566"/>
                <a:gd name="T2" fmla="*/ 0 w 1174"/>
                <a:gd name="T3" fmla="*/ 0 h 566"/>
                <a:gd name="T4" fmla="*/ 223 w 1174"/>
                <a:gd name="T5" fmla="*/ 283 h 566"/>
                <a:gd name="T6" fmla="*/ 0 w 1174"/>
                <a:gd name="T7" fmla="*/ 566 h 566"/>
                <a:gd name="T8" fmla="*/ 952 w 1174"/>
                <a:gd name="T9" fmla="*/ 566 h 566"/>
                <a:gd name="T10" fmla="*/ 1174 w 1174"/>
                <a:gd name="T11" fmla="*/ 283 h 566"/>
                <a:gd name="T12" fmla="*/ 952 w 1174"/>
                <a:gd name="T13" fmla="*/ 0 h 566"/>
              </a:gdLst>
              <a:ahLst/>
              <a:cxnLst>
                <a:cxn ang="0">
                  <a:pos x="T0" y="T1"/>
                </a:cxn>
                <a:cxn ang="0">
                  <a:pos x="T2" y="T3"/>
                </a:cxn>
                <a:cxn ang="0">
                  <a:pos x="T4" y="T5"/>
                </a:cxn>
                <a:cxn ang="0">
                  <a:pos x="T6" y="T7"/>
                </a:cxn>
                <a:cxn ang="0">
                  <a:pos x="T8" y="T9"/>
                </a:cxn>
                <a:cxn ang="0">
                  <a:pos x="T10" y="T11"/>
                </a:cxn>
                <a:cxn ang="0">
                  <a:pos x="T12" y="T13"/>
                </a:cxn>
              </a:cxnLst>
              <a:rect l="0" t="0" r="r" b="b"/>
              <a:pathLst>
                <a:path w="1174" h="566">
                  <a:moveTo>
                    <a:pt x="952" y="0"/>
                  </a:moveTo>
                  <a:lnTo>
                    <a:pt x="0" y="0"/>
                  </a:lnTo>
                  <a:lnTo>
                    <a:pt x="223" y="283"/>
                  </a:lnTo>
                  <a:lnTo>
                    <a:pt x="0" y="566"/>
                  </a:lnTo>
                  <a:lnTo>
                    <a:pt x="952" y="566"/>
                  </a:lnTo>
                  <a:lnTo>
                    <a:pt x="1174" y="283"/>
                  </a:lnTo>
                  <a:lnTo>
                    <a:pt x="952" y="0"/>
                  </a:lnTo>
                  <a:close/>
                </a:path>
              </a:pathLst>
            </a:custGeom>
            <a:solidFill>
              <a:schemeClr val="accent2"/>
            </a:solidFill>
            <a:ln w="38100">
              <a:noFill/>
            </a:ln>
            <a:effectLst/>
          </p:spPr>
          <p:txBody>
            <a:bodyPr vert="horz" wrap="square" lIns="0" tIns="0" rIns="0" bIns="108000" numCol="1" anchor="ctr" anchorCtr="0" compatLnSpc="1">
              <a:prstTxWarp prst="textNoShape">
                <a:avLst/>
              </a:prstTxWarp>
            </a:bodyPr>
            <a:lstStyle/>
            <a:p>
              <a:pPr algn="ctr"/>
              <a:endParaRPr lang="zh-CN" altLang="en-US" sz="3600">
                <a:solidFill>
                  <a:schemeClr val="bg1"/>
                </a:solidFill>
                <a:latin typeface="FontAwesome" pitchFamily="2" charset="0"/>
              </a:endParaRPr>
            </a:p>
          </p:txBody>
        </p:sp>
        <p:sp>
          <p:nvSpPr>
            <p:cNvPr id="9" name="矩形 8"/>
            <p:cNvSpPr/>
            <p:nvPr/>
          </p:nvSpPr>
          <p:spPr>
            <a:xfrm>
              <a:off x="5047473" y="2752918"/>
              <a:ext cx="2351994" cy="3398366"/>
            </a:xfrm>
            <a:prstGeom prst="rect">
              <a:avLst/>
            </a:prstGeom>
          </p:spPr>
          <p:txBody>
            <a:bodyPr wrap="square">
              <a:spAutoFit/>
            </a:bodyPr>
            <a:lstStyle/>
            <a:p>
              <a:pPr>
                <a:lnSpc>
                  <a:spcPct val="120000"/>
                </a:lnSpc>
                <a:defRPr/>
              </a:pPr>
              <a:r>
                <a:rPr lang="zh-CN" altLang="en-US" sz="1200" dirty="0">
                  <a:solidFill>
                    <a:schemeClr val="bg1"/>
                  </a:solidFill>
                  <a:latin typeface="+mn-ea"/>
                </a:rPr>
                <a:t>一方面是法律法规的硬性规定，其主要的内容是规范物理的提高员工的工作满意度，工作环境，以保护员工的身体健康和生命安全，是工作环境中不可触碰的底线，苏州联建的正己烷中毒事件就是由于忽视这些硬性规定所导致的悲剧；而另一方面则是一些非强制性的规定，像是宽敞舒适的工作场所，互帮互助的同事关系等，其规范的不但有工作环境的物理层面，更有社会层面的内容，通过满足这些规定，可以有效改善企业内部的氛围，助力企业实现长期的发展。</a:t>
              </a:r>
            </a:p>
          </p:txBody>
        </p:sp>
        <p:sp>
          <p:nvSpPr>
            <p:cNvPr id="10" name="矩形 9"/>
            <p:cNvSpPr/>
            <p:nvPr/>
          </p:nvSpPr>
          <p:spPr>
            <a:xfrm>
              <a:off x="5290193" y="2066233"/>
              <a:ext cx="1705063" cy="707886"/>
            </a:xfrm>
            <a:prstGeom prst="rect">
              <a:avLst/>
            </a:prstGeom>
          </p:spPr>
          <p:txBody>
            <a:bodyPr wrap="square">
              <a:spAutoFit/>
            </a:bodyPr>
            <a:lstStyle/>
            <a:p>
              <a:r>
                <a:rPr lang="zh-CN" altLang="en-US" sz="2000" dirty="0">
                  <a:solidFill>
                    <a:schemeClr val="bg1"/>
                  </a:solidFill>
                  <a:latin typeface="+mj-ea"/>
                  <a:ea typeface="+mj-ea"/>
                </a:rPr>
                <a:t>工作环境的相关规定</a:t>
              </a:r>
            </a:p>
          </p:txBody>
        </p:sp>
      </p:grpSp>
      <p:grpSp>
        <p:nvGrpSpPr>
          <p:cNvPr id="11" name="组合 10"/>
          <p:cNvGrpSpPr/>
          <p:nvPr/>
        </p:nvGrpSpPr>
        <p:grpSpPr>
          <a:xfrm>
            <a:off x="7524962" y="1861851"/>
            <a:ext cx="3503401" cy="4240216"/>
            <a:chOff x="7524962" y="1861851"/>
            <a:chExt cx="3503401" cy="4240216"/>
          </a:xfrm>
        </p:grpSpPr>
        <p:sp>
          <p:nvSpPr>
            <p:cNvPr id="12" name="任意多边形: 形状 11"/>
            <p:cNvSpPr/>
            <p:nvPr/>
          </p:nvSpPr>
          <p:spPr>
            <a:xfrm>
              <a:off x="7524962" y="1861851"/>
              <a:ext cx="3503401" cy="4240216"/>
            </a:xfrm>
            <a:custGeom>
              <a:avLst/>
              <a:gdLst>
                <a:gd name="connsiteX0" fmla="*/ 0 w 3503401"/>
                <a:gd name="connsiteY0" fmla="*/ 0 h 2429690"/>
                <a:gd name="connsiteX1" fmla="*/ 1280462 w 3503401"/>
                <a:gd name="connsiteY1" fmla="*/ 0 h 2429690"/>
                <a:gd name="connsiteX2" fmla="*/ 2843902 w 3503401"/>
                <a:gd name="connsiteY2" fmla="*/ 0 h 2429690"/>
                <a:gd name="connsiteX3" fmla="*/ 3491356 w 3503401"/>
                <a:gd name="connsiteY3" fmla="*/ 0 h 2429690"/>
                <a:gd name="connsiteX4" fmla="*/ 3491356 w 3503401"/>
                <a:gd name="connsiteY4" fmla="*/ 1192657 h 2429690"/>
                <a:gd name="connsiteX5" fmla="*/ 3503401 w 3503401"/>
                <a:gd name="connsiteY5" fmla="*/ 1214845 h 2429690"/>
                <a:gd name="connsiteX6" fmla="*/ 3491356 w 3503401"/>
                <a:gd name="connsiteY6" fmla="*/ 1237033 h 2429690"/>
                <a:gd name="connsiteX7" fmla="*/ 3491356 w 3503401"/>
                <a:gd name="connsiteY7" fmla="*/ 2429690 h 2429690"/>
                <a:gd name="connsiteX8" fmla="*/ 2843902 w 3503401"/>
                <a:gd name="connsiteY8" fmla="*/ 2429690 h 2429690"/>
                <a:gd name="connsiteX9" fmla="*/ 1280462 w 3503401"/>
                <a:gd name="connsiteY9" fmla="*/ 2429690 h 2429690"/>
                <a:gd name="connsiteX10" fmla="*/ 0 w 3503401"/>
                <a:gd name="connsiteY10" fmla="*/ 2429690 h 2429690"/>
                <a:gd name="connsiteX11" fmla="*/ 662483 w 3503401"/>
                <a:gd name="connsiteY11" fmla="*/ 1214845 h 2429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3401" h="2429690">
                  <a:moveTo>
                    <a:pt x="0" y="0"/>
                  </a:moveTo>
                  <a:lnTo>
                    <a:pt x="1280462" y="0"/>
                  </a:lnTo>
                  <a:lnTo>
                    <a:pt x="2843902" y="0"/>
                  </a:lnTo>
                  <a:lnTo>
                    <a:pt x="3491356" y="0"/>
                  </a:lnTo>
                  <a:lnTo>
                    <a:pt x="3491356" y="1192657"/>
                  </a:lnTo>
                  <a:lnTo>
                    <a:pt x="3503401" y="1214845"/>
                  </a:lnTo>
                  <a:lnTo>
                    <a:pt x="3491356" y="1237033"/>
                  </a:lnTo>
                  <a:lnTo>
                    <a:pt x="3491356" y="2429690"/>
                  </a:lnTo>
                  <a:lnTo>
                    <a:pt x="2843902" y="2429690"/>
                  </a:lnTo>
                  <a:lnTo>
                    <a:pt x="1280462" y="2429690"/>
                  </a:lnTo>
                  <a:lnTo>
                    <a:pt x="0" y="2429690"/>
                  </a:lnTo>
                  <a:lnTo>
                    <a:pt x="662483" y="121484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506029" y="2903283"/>
              <a:ext cx="2106515" cy="2955168"/>
            </a:xfrm>
            <a:prstGeom prst="rect">
              <a:avLst/>
            </a:prstGeom>
          </p:spPr>
          <p:txBody>
            <a:bodyPr wrap="square">
              <a:spAutoFit/>
            </a:bodyPr>
            <a:lstStyle/>
            <a:p>
              <a:pPr>
                <a:lnSpc>
                  <a:spcPct val="120000"/>
                </a:lnSpc>
                <a:defRPr/>
              </a:pPr>
              <a:r>
                <a:rPr lang="zh-CN" altLang="en-US" sz="1200" dirty="0">
                  <a:solidFill>
                    <a:schemeClr val="bg1"/>
                  </a:solidFill>
                  <a:latin typeface="+mn-ea"/>
                </a:rPr>
                <a:t>企业改善员工的工作环境，可以通过“硬件”和“软件”两方面来实现。在“硬件”方面，企业可以改善员工的工作场所，给员工配备更好的工作设备，并对一些从事具有危险性工作的员工给予给好的防护和个人保障；在“软件”方面，企业可以通过加强员工的培训，倡导互助互爱的同事关系，树立独特的企业文化等方式来实现工作环境的改善。</a:t>
              </a:r>
            </a:p>
          </p:txBody>
        </p:sp>
        <p:sp>
          <p:nvSpPr>
            <p:cNvPr id="14" name="矩形 13"/>
            <p:cNvSpPr/>
            <p:nvPr/>
          </p:nvSpPr>
          <p:spPr>
            <a:xfrm>
              <a:off x="8506029" y="2168953"/>
              <a:ext cx="2339102" cy="502445"/>
            </a:xfrm>
            <a:prstGeom prst="rect">
              <a:avLst/>
            </a:prstGeom>
          </p:spPr>
          <p:txBody>
            <a:bodyPr wrap="none">
              <a:spAutoFit/>
            </a:bodyPr>
            <a:lstStyle/>
            <a:p>
              <a:pPr>
                <a:lnSpc>
                  <a:spcPct val="120000"/>
                </a:lnSpc>
                <a:defRPr/>
              </a:pPr>
              <a:r>
                <a:rPr lang="zh-CN" altLang="en-US" sz="2400" dirty="0">
                  <a:solidFill>
                    <a:schemeClr val="bg1"/>
                  </a:solidFill>
                  <a:latin typeface="+mj-ea"/>
                  <a:ea typeface="+mj-ea"/>
                </a:rPr>
                <a:t>工作环境的提升</a:t>
              </a:r>
            </a:p>
          </p:txBody>
        </p:sp>
      </p:grpSp>
    </p:spTree>
    <p:extLst>
      <p:ext uri="{BB962C8B-B14F-4D97-AF65-F5344CB8AC3E}">
        <p14:creationId xmlns:p14="http://schemas.microsoft.com/office/powerpoint/2010/main" val="897206011"/>
      </p:ext>
    </p:extLst>
  </p:cSld>
  <p:clrMapOvr>
    <a:masterClrMapping/>
  </p:clrMapOvr>
  <mc:AlternateContent xmlns:mc="http://schemas.openxmlformats.org/markup-compatibility/2006" xmlns:p14="http://schemas.microsoft.com/office/powerpoint/2010/main">
    <mc:Choice Requires="p14">
      <p:transition spd="slow" p14:dur="1600" advTm="3000">
        <p14:prism isInverted="1"/>
      </p:transition>
    </mc:Choice>
    <mc:Fallback xmlns="" xmlns:p15="http://schemas.microsoft.com/office/powerpoint/2012/main">
      <p:transition spd="slow" advTm="3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2" presetClass="entr" presetSubtype="8" decel="100000" fill="hold" nodeType="afterEffect">
                                  <p:childTnLst>
                                    <p:set>
                                      <p:cBhvr>
                                        <p:cTn id="7" dur="1" fill="hold">
                                          <p:stCondLst>
                                            <p:cond delay="0"/>
                                          </p:stCondLst>
                                        </p:cTn>
                                        <p:tgtEl>
                                          <p:spTgt spid="11"/>
                                        </p:tgtEl>
                                        <p:attrNameLst>
                                          <p:attrName>style.visibility</p:attrName>
                                        </p:attrNameLst>
                                      </p:cBhvr>
                                      <p:to>
                                        <p:strVal val="visible"/>
                                      </p:to>
                                    </p:set>
                                    <p:anim calcmode="lin" valueType="num">
                                      <p:cBhvr additive="base">
                                        <p:cTn id="8" dur="1000" fill="hold"/>
                                        <p:tgtEl>
                                          <p:spTgt spid="11"/>
                                        </p:tgtEl>
                                        <p:attrNameLst>
                                          <p:attrName>ppt_x</p:attrName>
                                        </p:attrNameLst>
                                      </p:cBhvr>
                                      <p:tavLst>
                                        <p:tav tm="0">
                                          <p:val>
                                            <p:strVal val="0-#ppt_w/2"/>
                                          </p:val>
                                        </p:tav>
                                        <p:tav tm="100000">
                                          <p:val>
                                            <p:strVal val="#ppt_x"/>
                                          </p:val>
                                        </p:tav>
                                      </p:tavLst>
                                    </p:anim>
                                    <p:anim calcmode="lin" valueType="num">
                                      <p:cBhvr additive="base">
                                        <p:cTn id="9" dur="1000" fill="hold"/>
                                        <p:tgtEl>
                                          <p:spTgt spid="11"/>
                                        </p:tgtEl>
                                        <p:attrNameLst>
                                          <p:attrName>ppt_y</p:attrName>
                                        </p:attrNameLst>
                                      </p:cBhvr>
                                      <p:tavLst>
                                        <p:tav tm="0">
                                          <p:val>
                                            <p:strVal val="#ppt_y"/>
                                          </p:val>
                                        </p:tav>
                                        <p:tav tm="100000">
                                          <p:val>
                                            <p:strVal val="#ppt_y"/>
                                          </p:val>
                                        </p:tav>
                                      </p:tavLst>
                                    </p:anim>
                                  </p:childTnLst>
                                </p:cTn>
                              </p:par>
                            </p:childTnLst>
                          </p:cTn>
                        </p:par>
                        <p:par>
                          <p:cTn id="10" fill="hold" nodeType="withGroup">
                            <p:stCondLst>
                              <p:cond delay="1000"/>
                            </p:stCondLst>
                            <p:childTnLst>
                              <p:par>
                                <p:cTn id="11" presetID="2" presetClass="entr" presetSubtype="8" decel="100000" fill="hold" nodeType="afterEffec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1000" fill="hold"/>
                                        <p:tgtEl>
                                          <p:spTgt spid="7"/>
                                        </p:tgtEl>
                                        <p:attrNameLst>
                                          <p:attrName>ppt_x</p:attrName>
                                        </p:attrNameLst>
                                      </p:cBhvr>
                                      <p:tavLst>
                                        <p:tav tm="0">
                                          <p:val>
                                            <p:strVal val="0-#ppt_w/2"/>
                                          </p:val>
                                        </p:tav>
                                        <p:tav tm="100000">
                                          <p:val>
                                            <p:strVal val="#ppt_x"/>
                                          </p:val>
                                        </p:tav>
                                      </p:tavLst>
                                    </p:anim>
                                    <p:anim calcmode="lin" valueType="num">
                                      <p:cBhvr additive="base">
                                        <p:cTn id="14" dur="1000" fill="hold"/>
                                        <p:tgtEl>
                                          <p:spTgt spid="7"/>
                                        </p:tgtEl>
                                        <p:attrNameLst>
                                          <p:attrName>ppt_y</p:attrName>
                                        </p:attrNameLst>
                                      </p:cBhvr>
                                      <p:tavLst>
                                        <p:tav tm="0">
                                          <p:val>
                                            <p:strVal val="#ppt_y"/>
                                          </p:val>
                                        </p:tav>
                                        <p:tav tm="100000">
                                          <p:val>
                                            <p:strVal val="#ppt_y"/>
                                          </p:val>
                                        </p:tav>
                                      </p:tavLst>
                                    </p:anim>
                                  </p:childTnLst>
                                </p:cTn>
                              </p:par>
                            </p:childTnLst>
                          </p:cTn>
                        </p:par>
                        <p:par>
                          <p:cTn id="15" fill="hold" nodeType="withGroup">
                            <p:stCondLst>
                              <p:cond delay="2000"/>
                            </p:stCondLst>
                            <p:childTnLst>
                              <p:par>
                                <p:cTn id="16" presetID="2" presetClass="entr" presetSubtype="8" decel="100000" fill="hold" nodeType="afterEffec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1000" fill="hold"/>
                                        <p:tgtEl>
                                          <p:spTgt spid="3"/>
                                        </p:tgtEl>
                                        <p:attrNameLst>
                                          <p:attrName>ppt_x</p:attrName>
                                        </p:attrNameLst>
                                      </p:cBhvr>
                                      <p:tavLst>
                                        <p:tav tm="0">
                                          <p:val>
                                            <p:strVal val="0-#ppt_w/2"/>
                                          </p:val>
                                        </p:tav>
                                        <p:tav tm="100000">
                                          <p:val>
                                            <p:strVal val="#ppt_x"/>
                                          </p:val>
                                        </p:tav>
                                      </p:tavLst>
                                    </p:anim>
                                    <p:anim calcmode="lin" valueType="num">
                                      <p:cBhvr additive="base">
                                        <p:cTn id="19"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06287" y="485117"/>
            <a:ext cx="4354283" cy="584775"/>
          </a:xfrm>
          <a:prstGeom prst="rect">
            <a:avLst/>
          </a:prstGeom>
          <a:noFill/>
        </p:spPr>
        <p:txBody>
          <a:bodyPr wrap="square" rtlCol="0">
            <a:spAutoFit/>
          </a:bodyPr>
          <a:lstStyle/>
          <a:p>
            <a:r>
              <a:rPr lang="zh-CN" altLang="en-US" sz="3200" dirty="0">
                <a:solidFill>
                  <a:schemeClr val="tx2"/>
                </a:solidFill>
                <a:latin typeface="+mj-ea"/>
                <a:ea typeface="+mj-ea"/>
              </a:rPr>
              <a:t>定义与分类</a:t>
            </a:r>
          </a:p>
        </p:txBody>
      </p:sp>
      <p:sp>
        <p:nvSpPr>
          <p:cNvPr id="20" name="Flowchart: Alternate Process 24">
            <a:extLst>
              <a:ext uri="{FF2B5EF4-FFF2-40B4-BE49-F238E27FC236}">
                <a16:creationId xmlns:a16="http://schemas.microsoft.com/office/drawing/2014/main" id="{E5CFF004-70CE-4ABF-B53F-B72930CF2283}"/>
              </a:ext>
            </a:extLst>
          </p:cNvPr>
          <p:cNvSpPr/>
          <p:nvPr/>
        </p:nvSpPr>
        <p:spPr>
          <a:xfrm rot="16200000">
            <a:off x="102736" y="2599482"/>
            <a:ext cx="4335302" cy="2303866"/>
          </a:xfrm>
          <a:prstGeom prst="roundRect">
            <a:avLst>
              <a:gd name="adj" fmla="val 620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21" name="Group 134">
            <a:extLst>
              <a:ext uri="{FF2B5EF4-FFF2-40B4-BE49-F238E27FC236}">
                <a16:creationId xmlns:a16="http://schemas.microsoft.com/office/drawing/2014/main" id="{6F8C0C0E-CA31-44F1-9B83-9C8F37F2C281}"/>
              </a:ext>
            </a:extLst>
          </p:cNvPr>
          <p:cNvGrpSpPr>
            <a:grpSpLocks noChangeAspect="1"/>
          </p:cNvGrpSpPr>
          <p:nvPr/>
        </p:nvGrpSpPr>
        <p:grpSpPr>
          <a:xfrm>
            <a:off x="1706291" y="5348667"/>
            <a:ext cx="1147544" cy="1148501"/>
            <a:chOff x="3287425" y="1417883"/>
            <a:chExt cx="648499" cy="649042"/>
          </a:xfrm>
        </p:grpSpPr>
        <p:sp>
          <p:nvSpPr>
            <p:cNvPr id="22" name="Oval 88">
              <a:extLst>
                <a:ext uri="{FF2B5EF4-FFF2-40B4-BE49-F238E27FC236}">
                  <a16:creationId xmlns:a16="http://schemas.microsoft.com/office/drawing/2014/main" id="{7EFD7B5A-398E-4A38-8D2E-A82DD9765121}"/>
                </a:ext>
              </a:extLst>
            </p:cNvPr>
            <p:cNvSpPr>
              <a:spLocks noChangeAspect="1"/>
            </p:cNvSpPr>
            <p:nvPr/>
          </p:nvSpPr>
          <p:spPr>
            <a:xfrm>
              <a:off x="3287425" y="1417883"/>
              <a:ext cx="648499" cy="64904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b="1">
                <a:solidFill>
                  <a:schemeClr val="bg1"/>
                </a:solidFill>
                <a:latin typeface="+mj-lt"/>
              </a:endParaRPr>
            </a:p>
          </p:txBody>
        </p:sp>
        <p:sp>
          <p:nvSpPr>
            <p:cNvPr id="23" name="Oval 94">
              <a:extLst>
                <a:ext uri="{FF2B5EF4-FFF2-40B4-BE49-F238E27FC236}">
                  <a16:creationId xmlns:a16="http://schemas.microsoft.com/office/drawing/2014/main" id="{67D630F9-2508-459F-953D-1ECB9BFF2E4E}"/>
                </a:ext>
              </a:extLst>
            </p:cNvPr>
            <p:cNvSpPr>
              <a:spLocks noChangeAspect="1"/>
            </p:cNvSpPr>
            <p:nvPr/>
          </p:nvSpPr>
          <p:spPr>
            <a:xfrm>
              <a:off x="3362252" y="1492773"/>
              <a:ext cx="498845" cy="49926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1"/>
                  </a:solidFill>
                  <a:latin typeface="Agency FB" pitchFamily="34" charset="0"/>
                </a:rPr>
                <a:t>01</a:t>
              </a:r>
            </a:p>
          </p:txBody>
        </p:sp>
      </p:grpSp>
      <p:sp>
        <p:nvSpPr>
          <p:cNvPr id="24" name="Freeform 187">
            <a:extLst>
              <a:ext uri="{FF2B5EF4-FFF2-40B4-BE49-F238E27FC236}">
                <a16:creationId xmlns:a16="http://schemas.microsoft.com/office/drawing/2014/main" id="{4B2E3708-E609-453F-90E6-0D9CC402468D}"/>
              </a:ext>
            </a:extLst>
          </p:cNvPr>
          <p:cNvSpPr>
            <a:spLocks noEditPoints="1"/>
          </p:cNvSpPr>
          <p:nvPr/>
        </p:nvSpPr>
        <p:spPr bwMode="auto">
          <a:xfrm>
            <a:off x="2066659" y="1802139"/>
            <a:ext cx="426801" cy="319731"/>
          </a:xfrm>
          <a:custGeom>
            <a:avLst/>
            <a:gdLst/>
            <a:ahLst/>
            <a:cxnLst>
              <a:cxn ang="0">
                <a:pos x="68" y="25"/>
              </a:cxn>
              <a:cxn ang="0">
                <a:pos x="34" y="44"/>
              </a:cxn>
              <a:cxn ang="0">
                <a:pos x="1" y="25"/>
              </a:cxn>
              <a:cxn ang="0">
                <a:pos x="0" y="22"/>
              </a:cxn>
              <a:cxn ang="0">
                <a:pos x="1" y="20"/>
              </a:cxn>
              <a:cxn ang="0">
                <a:pos x="34" y="0"/>
              </a:cxn>
              <a:cxn ang="0">
                <a:pos x="68" y="20"/>
              </a:cxn>
              <a:cxn ang="0">
                <a:pos x="68" y="22"/>
              </a:cxn>
              <a:cxn ang="0">
                <a:pos x="68" y="25"/>
              </a:cxn>
              <a:cxn ang="0">
                <a:pos x="49" y="9"/>
              </a:cxn>
              <a:cxn ang="0">
                <a:pos x="51" y="17"/>
              </a:cxn>
              <a:cxn ang="0">
                <a:pos x="34" y="34"/>
              </a:cxn>
              <a:cxn ang="0">
                <a:pos x="17" y="17"/>
              </a:cxn>
              <a:cxn ang="0">
                <a:pos x="20" y="9"/>
              </a:cxn>
              <a:cxn ang="0">
                <a:pos x="5" y="22"/>
              </a:cxn>
              <a:cxn ang="0">
                <a:pos x="34" y="39"/>
              </a:cxn>
              <a:cxn ang="0">
                <a:pos x="64" y="22"/>
              </a:cxn>
              <a:cxn ang="0">
                <a:pos x="49" y="9"/>
              </a:cxn>
              <a:cxn ang="0">
                <a:pos x="34" y="6"/>
              </a:cxn>
              <a:cxn ang="0">
                <a:pos x="23" y="17"/>
              </a:cxn>
              <a:cxn ang="0">
                <a:pos x="25" y="19"/>
              </a:cxn>
              <a:cxn ang="0">
                <a:pos x="27" y="17"/>
              </a:cxn>
              <a:cxn ang="0">
                <a:pos x="34" y="9"/>
              </a:cxn>
              <a:cxn ang="0">
                <a:pos x="36" y="8"/>
              </a:cxn>
              <a:cxn ang="0">
                <a:pos x="34" y="6"/>
              </a:cxn>
            </a:cxnLst>
            <a:rect l="0" t="0" r="r" b="b"/>
            <a:pathLst>
              <a:path w="68" h="44">
                <a:moveTo>
                  <a:pt x="68" y="25"/>
                </a:moveTo>
                <a:cubicBezTo>
                  <a:pt x="61" y="36"/>
                  <a:pt x="48" y="44"/>
                  <a:pt x="34" y="44"/>
                </a:cubicBezTo>
                <a:cubicBezTo>
                  <a:pt x="21" y="44"/>
                  <a:pt x="8" y="36"/>
                  <a:pt x="1" y="25"/>
                </a:cubicBezTo>
                <a:cubicBezTo>
                  <a:pt x="1" y="24"/>
                  <a:pt x="0" y="23"/>
                  <a:pt x="0" y="22"/>
                </a:cubicBezTo>
                <a:cubicBezTo>
                  <a:pt x="0" y="21"/>
                  <a:pt x="1" y="20"/>
                  <a:pt x="1" y="20"/>
                </a:cubicBezTo>
                <a:cubicBezTo>
                  <a:pt x="8" y="8"/>
                  <a:pt x="21" y="0"/>
                  <a:pt x="34" y="0"/>
                </a:cubicBezTo>
                <a:cubicBezTo>
                  <a:pt x="48" y="0"/>
                  <a:pt x="61" y="8"/>
                  <a:pt x="68" y="20"/>
                </a:cubicBezTo>
                <a:cubicBezTo>
                  <a:pt x="68" y="20"/>
                  <a:pt x="68" y="21"/>
                  <a:pt x="68" y="22"/>
                </a:cubicBezTo>
                <a:cubicBezTo>
                  <a:pt x="68" y="23"/>
                  <a:pt x="68" y="24"/>
                  <a:pt x="68" y="25"/>
                </a:cubicBezTo>
                <a:close/>
                <a:moveTo>
                  <a:pt x="49" y="9"/>
                </a:moveTo>
                <a:cubicBezTo>
                  <a:pt x="51" y="11"/>
                  <a:pt x="51" y="14"/>
                  <a:pt x="51" y="17"/>
                </a:cubicBezTo>
                <a:cubicBezTo>
                  <a:pt x="51" y="27"/>
                  <a:pt x="44" y="34"/>
                  <a:pt x="34" y="34"/>
                </a:cubicBezTo>
                <a:cubicBezTo>
                  <a:pt x="25" y="34"/>
                  <a:pt x="17" y="27"/>
                  <a:pt x="17" y="17"/>
                </a:cubicBezTo>
                <a:cubicBezTo>
                  <a:pt x="17" y="14"/>
                  <a:pt x="18" y="11"/>
                  <a:pt x="20" y="9"/>
                </a:cubicBezTo>
                <a:cubicBezTo>
                  <a:pt x="14" y="12"/>
                  <a:pt x="9" y="17"/>
                  <a:pt x="5" y="22"/>
                </a:cubicBezTo>
                <a:cubicBezTo>
                  <a:pt x="12" y="32"/>
                  <a:pt x="22" y="39"/>
                  <a:pt x="34" y="39"/>
                </a:cubicBezTo>
                <a:cubicBezTo>
                  <a:pt x="47" y="39"/>
                  <a:pt x="57" y="32"/>
                  <a:pt x="64" y="22"/>
                </a:cubicBezTo>
                <a:cubicBezTo>
                  <a:pt x="60" y="17"/>
                  <a:pt x="55" y="12"/>
                  <a:pt x="49" y="9"/>
                </a:cubicBezTo>
                <a:close/>
                <a:moveTo>
                  <a:pt x="34" y="6"/>
                </a:moveTo>
                <a:cubicBezTo>
                  <a:pt x="28" y="6"/>
                  <a:pt x="23" y="11"/>
                  <a:pt x="23" y="17"/>
                </a:cubicBezTo>
                <a:cubicBezTo>
                  <a:pt x="23" y="18"/>
                  <a:pt x="24" y="19"/>
                  <a:pt x="25" y="19"/>
                </a:cubicBezTo>
                <a:cubicBezTo>
                  <a:pt x="26" y="19"/>
                  <a:pt x="27" y="18"/>
                  <a:pt x="27" y="17"/>
                </a:cubicBezTo>
                <a:cubicBezTo>
                  <a:pt x="27" y="13"/>
                  <a:pt x="30" y="9"/>
                  <a:pt x="34" y="9"/>
                </a:cubicBezTo>
                <a:cubicBezTo>
                  <a:pt x="35" y="9"/>
                  <a:pt x="36" y="9"/>
                  <a:pt x="36" y="8"/>
                </a:cubicBezTo>
                <a:cubicBezTo>
                  <a:pt x="36" y="7"/>
                  <a:pt x="35" y="6"/>
                  <a:pt x="34" y="6"/>
                </a:cubicBezTo>
                <a:close/>
              </a:path>
            </a:pathLst>
          </a:custGeom>
          <a:solidFill>
            <a:schemeClr val="bg1"/>
          </a:solidFill>
          <a:ln w="9525">
            <a:noFill/>
            <a:round/>
          </a:ln>
        </p:spPr>
        <p:txBody>
          <a:bodyPr vert="horz" wrap="square" lIns="121920" tIns="60960" rIns="121920" bIns="60960" numCol="1" anchor="t" anchorCtr="0" compatLnSpc="1">
            <a:prstTxWarp prst="textNoShape">
              <a:avLst/>
            </a:prstTxWarp>
          </a:bodyPr>
          <a:lstStyle/>
          <a:p>
            <a:endParaRPr lang="en-US" sz="2400"/>
          </a:p>
        </p:txBody>
      </p:sp>
      <p:grpSp>
        <p:nvGrpSpPr>
          <p:cNvPr id="25" name="组合 24">
            <a:extLst>
              <a:ext uri="{FF2B5EF4-FFF2-40B4-BE49-F238E27FC236}">
                <a16:creationId xmlns:a16="http://schemas.microsoft.com/office/drawing/2014/main" id="{BBDBE91B-3A78-4B21-8CB4-0CFA8F83B5D5}"/>
              </a:ext>
            </a:extLst>
          </p:cNvPr>
          <p:cNvGrpSpPr/>
          <p:nvPr/>
        </p:nvGrpSpPr>
        <p:grpSpPr>
          <a:xfrm>
            <a:off x="1355172" y="2068140"/>
            <a:ext cx="1863618" cy="3346786"/>
            <a:chOff x="1142340" y="2505193"/>
            <a:chExt cx="1863618" cy="2038805"/>
          </a:xfrm>
        </p:grpSpPr>
        <p:sp>
          <p:nvSpPr>
            <p:cNvPr id="26" name="Text Placeholder 3">
              <a:extLst>
                <a:ext uri="{FF2B5EF4-FFF2-40B4-BE49-F238E27FC236}">
                  <a16:creationId xmlns:a16="http://schemas.microsoft.com/office/drawing/2014/main" id="{E9B3170E-34FF-40D4-ADBF-B73BBB142D2B}"/>
                </a:ext>
              </a:extLst>
            </p:cNvPr>
            <p:cNvSpPr txBox="1"/>
            <p:nvPr/>
          </p:nvSpPr>
          <p:spPr>
            <a:xfrm>
              <a:off x="1142340" y="2800008"/>
              <a:ext cx="1863618" cy="1743990"/>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just">
                <a:lnSpc>
                  <a:spcPct val="120000"/>
                </a:lnSpc>
                <a:defRPr/>
              </a:pPr>
              <a:r>
                <a:rPr lang="zh-CN" altLang="en-US" sz="1200" dirty="0">
                  <a:solidFill>
                    <a:schemeClr val="bg1"/>
                  </a:solidFill>
                  <a:latin typeface="+mn-ea"/>
                </a:rPr>
                <a:t>指通过影响组织运行和组织绩效对组织中的人的工作产生影响的因素或力量。</a:t>
              </a:r>
              <a:endParaRPr lang="en-US" altLang="zh-CN" sz="1200" dirty="0">
                <a:solidFill>
                  <a:schemeClr val="bg1"/>
                </a:solidFill>
                <a:latin typeface="+mn-ea"/>
              </a:endParaRPr>
            </a:p>
            <a:p>
              <a:pPr algn="just">
                <a:lnSpc>
                  <a:spcPct val="120000"/>
                </a:lnSpc>
                <a:defRPr/>
              </a:pPr>
              <a:r>
                <a:rPr lang="zh-CN" altLang="en-US" sz="1200" dirty="0">
                  <a:solidFill>
                    <a:schemeClr val="bg1"/>
                  </a:solidFill>
                  <a:latin typeface="+mn-ea"/>
                </a:rPr>
                <a:t>组织内部环境：员工所处于管理体系的具体工作环境。如组织架构，规章制度；企业文化，经营理念；办公场所，办公设备。</a:t>
              </a:r>
              <a:endParaRPr lang="en-US" altLang="zh-CN" sz="1200" dirty="0">
                <a:solidFill>
                  <a:schemeClr val="bg1"/>
                </a:solidFill>
                <a:latin typeface="+mn-ea"/>
              </a:endParaRPr>
            </a:p>
            <a:p>
              <a:pPr algn="just">
                <a:lnSpc>
                  <a:spcPct val="120000"/>
                </a:lnSpc>
                <a:defRPr/>
              </a:pPr>
              <a:r>
                <a:rPr lang="zh-CN" altLang="en-US" sz="1200" dirty="0">
                  <a:solidFill>
                    <a:schemeClr val="bg1"/>
                  </a:solidFill>
                  <a:latin typeface="+mn-ea"/>
                </a:rPr>
                <a:t>组织外部环境：员工所处的管理体系存在什么样的社会环境中。如社会人口、文化、经济、政治、法律、技术、资源等。</a:t>
              </a:r>
            </a:p>
          </p:txBody>
        </p:sp>
        <p:sp>
          <p:nvSpPr>
            <p:cNvPr id="27" name="Rectangle 21">
              <a:extLst>
                <a:ext uri="{FF2B5EF4-FFF2-40B4-BE49-F238E27FC236}">
                  <a16:creationId xmlns:a16="http://schemas.microsoft.com/office/drawing/2014/main" id="{336393BA-9CE1-46A7-A41B-21BFF1695A9F}"/>
                </a:ext>
              </a:extLst>
            </p:cNvPr>
            <p:cNvSpPr>
              <a:spLocks noChangeArrowheads="1"/>
            </p:cNvSpPr>
            <p:nvPr/>
          </p:nvSpPr>
          <p:spPr bwMode="auto">
            <a:xfrm>
              <a:off x="1335036" y="2505193"/>
              <a:ext cx="1478225" cy="258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r>
                <a:rPr lang="zh-CN" altLang="en-US" dirty="0">
                  <a:solidFill>
                    <a:schemeClr val="bg1"/>
                  </a:solidFill>
                  <a:latin typeface="宋体" panose="02010600030101010101" pitchFamily="2" charset="-122"/>
                </a:rPr>
                <a:t>组织环境</a:t>
              </a:r>
            </a:p>
          </p:txBody>
        </p:sp>
      </p:grpSp>
      <p:sp>
        <p:nvSpPr>
          <p:cNvPr id="28" name="Flowchart: Alternate Process 24">
            <a:extLst>
              <a:ext uri="{FF2B5EF4-FFF2-40B4-BE49-F238E27FC236}">
                <a16:creationId xmlns:a16="http://schemas.microsoft.com/office/drawing/2014/main" id="{AD3883DA-70DE-45B1-8154-F7E47BD9AB8C}"/>
              </a:ext>
            </a:extLst>
          </p:cNvPr>
          <p:cNvSpPr/>
          <p:nvPr/>
        </p:nvSpPr>
        <p:spPr>
          <a:xfrm rot="16200000">
            <a:off x="2634878" y="2603326"/>
            <a:ext cx="4335304" cy="2303866"/>
          </a:xfrm>
          <a:prstGeom prst="roundRect">
            <a:avLst>
              <a:gd name="adj" fmla="val 620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29" name="Group 134">
            <a:extLst>
              <a:ext uri="{FF2B5EF4-FFF2-40B4-BE49-F238E27FC236}">
                <a16:creationId xmlns:a16="http://schemas.microsoft.com/office/drawing/2014/main" id="{4400FFC3-8CF8-4250-91A1-FAC5D163B0C0}"/>
              </a:ext>
            </a:extLst>
          </p:cNvPr>
          <p:cNvGrpSpPr>
            <a:grpSpLocks noChangeAspect="1"/>
          </p:cNvGrpSpPr>
          <p:nvPr/>
        </p:nvGrpSpPr>
        <p:grpSpPr>
          <a:xfrm>
            <a:off x="4228757" y="5348668"/>
            <a:ext cx="1147544" cy="1148501"/>
            <a:chOff x="3287425" y="1417883"/>
            <a:chExt cx="648499" cy="649042"/>
          </a:xfrm>
        </p:grpSpPr>
        <p:sp>
          <p:nvSpPr>
            <p:cNvPr id="30" name="Oval 88">
              <a:extLst>
                <a:ext uri="{FF2B5EF4-FFF2-40B4-BE49-F238E27FC236}">
                  <a16:creationId xmlns:a16="http://schemas.microsoft.com/office/drawing/2014/main" id="{38DBD391-B39A-48B7-9800-71AFA7ADB2F1}"/>
                </a:ext>
              </a:extLst>
            </p:cNvPr>
            <p:cNvSpPr>
              <a:spLocks noChangeAspect="1"/>
            </p:cNvSpPr>
            <p:nvPr/>
          </p:nvSpPr>
          <p:spPr>
            <a:xfrm>
              <a:off x="3287425" y="1417883"/>
              <a:ext cx="648499" cy="64904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b="1">
                <a:solidFill>
                  <a:schemeClr val="bg1"/>
                </a:solidFill>
                <a:latin typeface="+mj-lt"/>
              </a:endParaRPr>
            </a:p>
          </p:txBody>
        </p:sp>
        <p:sp>
          <p:nvSpPr>
            <p:cNvPr id="31" name="Oval 94">
              <a:extLst>
                <a:ext uri="{FF2B5EF4-FFF2-40B4-BE49-F238E27FC236}">
                  <a16:creationId xmlns:a16="http://schemas.microsoft.com/office/drawing/2014/main" id="{20603512-8B81-4527-9B29-FF8AEDD147AD}"/>
                </a:ext>
              </a:extLst>
            </p:cNvPr>
            <p:cNvSpPr>
              <a:spLocks noChangeAspect="1"/>
            </p:cNvSpPr>
            <p:nvPr/>
          </p:nvSpPr>
          <p:spPr>
            <a:xfrm>
              <a:off x="3362252" y="1492773"/>
              <a:ext cx="498845" cy="499263"/>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1"/>
                  </a:solidFill>
                  <a:latin typeface="Agency FB" pitchFamily="34" charset="0"/>
                </a:rPr>
                <a:t>02</a:t>
              </a:r>
            </a:p>
          </p:txBody>
        </p:sp>
      </p:grpSp>
      <p:grpSp>
        <p:nvGrpSpPr>
          <p:cNvPr id="32" name="组合 31">
            <a:extLst>
              <a:ext uri="{FF2B5EF4-FFF2-40B4-BE49-F238E27FC236}">
                <a16:creationId xmlns:a16="http://schemas.microsoft.com/office/drawing/2014/main" id="{14AD147E-55FB-4FA4-A874-B3620BFA0720}"/>
              </a:ext>
            </a:extLst>
          </p:cNvPr>
          <p:cNvGrpSpPr/>
          <p:nvPr/>
        </p:nvGrpSpPr>
        <p:grpSpPr>
          <a:xfrm>
            <a:off x="3870719" y="2122388"/>
            <a:ext cx="1863618" cy="2190961"/>
            <a:chOff x="1226761" y="2970325"/>
            <a:chExt cx="1863618" cy="480176"/>
          </a:xfrm>
        </p:grpSpPr>
        <p:sp>
          <p:nvSpPr>
            <p:cNvPr id="33" name="Text Placeholder 3">
              <a:extLst>
                <a:ext uri="{FF2B5EF4-FFF2-40B4-BE49-F238E27FC236}">
                  <a16:creationId xmlns:a16="http://schemas.microsoft.com/office/drawing/2014/main" id="{F92DE4D5-47B9-4A69-B029-A742C993617C}"/>
                </a:ext>
              </a:extLst>
            </p:cNvPr>
            <p:cNvSpPr txBox="1"/>
            <p:nvPr/>
          </p:nvSpPr>
          <p:spPr>
            <a:xfrm>
              <a:off x="1226761" y="3065906"/>
              <a:ext cx="1863618" cy="38459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just">
                <a:lnSpc>
                  <a:spcPct val="120000"/>
                </a:lnSpc>
                <a:defRPr/>
              </a:pPr>
              <a:r>
                <a:rPr lang="zh-CN" altLang="en-US" sz="1200" dirty="0">
                  <a:solidFill>
                    <a:schemeClr val="bg1"/>
                  </a:solidFill>
                  <a:latin typeface="+mn-ea"/>
                </a:rPr>
                <a:t>主要指员工在工作过程中所处的人际关系状况。</a:t>
              </a:r>
              <a:endParaRPr lang="en-US" altLang="zh-CN" sz="1200" dirty="0">
                <a:solidFill>
                  <a:schemeClr val="bg1"/>
                </a:solidFill>
                <a:latin typeface="+mn-ea"/>
              </a:endParaRPr>
            </a:p>
            <a:p>
              <a:pPr algn="just">
                <a:lnSpc>
                  <a:spcPct val="120000"/>
                </a:lnSpc>
                <a:defRPr/>
              </a:pPr>
              <a:r>
                <a:rPr lang="zh-CN" altLang="en-US" sz="1200" dirty="0">
                  <a:solidFill>
                    <a:schemeClr val="bg1"/>
                  </a:solidFill>
                  <a:latin typeface="+mn-ea"/>
                </a:rPr>
                <a:t>人际关系指人们在人际交往过程中结成的心理关系、心理上的距离，包括交往双方对对方的认识、动作和情感。</a:t>
              </a:r>
              <a:endParaRPr lang="en-US" altLang="zh-CN" sz="1200" dirty="0">
                <a:solidFill>
                  <a:schemeClr val="bg1"/>
                </a:solidFill>
                <a:latin typeface="+mn-ea"/>
              </a:endParaRPr>
            </a:p>
            <a:p>
              <a:pPr algn="just">
                <a:lnSpc>
                  <a:spcPct val="120000"/>
                </a:lnSpc>
                <a:defRPr/>
              </a:pPr>
              <a:r>
                <a:rPr lang="zh-CN" altLang="en-US" sz="1200" dirty="0">
                  <a:solidFill>
                    <a:schemeClr val="bg1"/>
                  </a:solidFill>
                  <a:latin typeface="+mn-ea"/>
                </a:rPr>
                <a:t>工作过程中的人际关系可分为上下级关系，同事关系。</a:t>
              </a:r>
            </a:p>
          </p:txBody>
        </p:sp>
        <p:sp>
          <p:nvSpPr>
            <p:cNvPr id="34" name="Rectangle 21">
              <a:extLst>
                <a:ext uri="{FF2B5EF4-FFF2-40B4-BE49-F238E27FC236}">
                  <a16:creationId xmlns:a16="http://schemas.microsoft.com/office/drawing/2014/main" id="{7EC56021-CDCA-4705-B2A5-5EA2DA405394}"/>
                </a:ext>
              </a:extLst>
            </p:cNvPr>
            <p:cNvSpPr>
              <a:spLocks noChangeArrowheads="1"/>
            </p:cNvSpPr>
            <p:nvPr/>
          </p:nvSpPr>
          <p:spPr bwMode="auto">
            <a:xfrm>
              <a:off x="1335039" y="2970325"/>
              <a:ext cx="1478225" cy="9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r>
                <a:rPr lang="zh-CN" altLang="en-US" dirty="0">
                  <a:solidFill>
                    <a:schemeClr val="bg1"/>
                  </a:solidFill>
                  <a:latin typeface="宋体" panose="02010600030101010101" pitchFamily="2" charset="-122"/>
                </a:rPr>
                <a:t>人际环境</a:t>
              </a:r>
            </a:p>
          </p:txBody>
        </p:sp>
      </p:grpSp>
      <p:sp>
        <p:nvSpPr>
          <p:cNvPr id="35" name="Flowchart: Alternate Process 24">
            <a:extLst>
              <a:ext uri="{FF2B5EF4-FFF2-40B4-BE49-F238E27FC236}">
                <a16:creationId xmlns:a16="http://schemas.microsoft.com/office/drawing/2014/main" id="{B39174EF-9F65-4617-AB7B-CE17BFA5D050}"/>
              </a:ext>
            </a:extLst>
          </p:cNvPr>
          <p:cNvSpPr/>
          <p:nvPr/>
        </p:nvSpPr>
        <p:spPr>
          <a:xfrm rot="16200000">
            <a:off x="5157343" y="2603326"/>
            <a:ext cx="4335306" cy="2303866"/>
          </a:xfrm>
          <a:prstGeom prst="roundRect">
            <a:avLst>
              <a:gd name="adj" fmla="val 620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36" name="Group 134">
            <a:extLst>
              <a:ext uri="{FF2B5EF4-FFF2-40B4-BE49-F238E27FC236}">
                <a16:creationId xmlns:a16="http://schemas.microsoft.com/office/drawing/2014/main" id="{E0BCB7C7-49D8-4057-818E-A60B98006732}"/>
              </a:ext>
            </a:extLst>
          </p:cNvPr>
          <p:cNvGrpSpPr>
            <a:grpSpLocks noChangeAspect="1"/>
          </p:cNvGrpSpPr>
          <p:nvPr/>
        </p:nvGrpSpPr>
        <p:grpSpPr>
          <a:xfrm>
            <a:off x="6770575" y="5348669"/>
            <a:ext cx="1147544" cy="1148501"/>
            <a:chOff x="3287425" y="1417883"/>
            <a:chExt cx="648499" cy="649042"/>
          </a:xfrm>
        </p:grpSpPr>
        <p:sp>
          <p:nvSpPr>
            <p:cNvPr id="37" name="Oval 88">
              <a:extLst>
                <a:ext uri="{FF2B5EF4-FFF2-40B4-BE49-F238E27FC236}">
                  <a16:creationId xmlns:a16="http://schemas.microsoft.com/office/drawing/2014/main" id="{42088EB6-CA48-4A00-B715-673080E31623}"/>
                </a:ext>
              </a:extLst>
            </p:cNvPr>
            <p:cNvSpPr>
              <a:spLocks noChangeAspect="1"/>
            </p:cNvSpPr>
            <p:nvPr/>
          </p:nvSpPr>
          <p:spPr>
            <a:xfrm>
              <a:off x="3287425" y="1417883"/>
              <a:ext cx="648499" cy="64904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b="1">
                <a:solidFill>
                  <a:schemeClr val="bg1"/>
                </a:solidFill>
                <a:latin typeface="+mj-lt"/>
              </a:endParaRPr>
            </a:p>
          </p:txBody>
        </p:sp>
        <p:sp>
          <p:nvSpPr>
            <p:cNvPr id="38" name="Oval 94">
              <a:extLst>
                <a:ext uri="{FF2B5EF4-FFF2-40B4-BE49-F238E27FC236}">
                  <a16:creationId xmlns:a16="http://schemas.microsoft.com/office/drawing/2014/main" id="{71BE0DB1-FE83-41C4-918D-89F762C0A115}"/>
                </a:ext>
              </a:extLst>
            </p:cNvPr>
            <p:cNvSpPr>
              <a:spLocks noChangeAspect="1"/>
            </p:cNvSpPr>
            <p:nvPr/>
          </p:nvSpPr>
          <p:spPr>
            <a:xfrm>
              <a:off x="3362252" y="1492773"/>
              <a:ext cx="498845" cy="499263"/>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1"/>
                  </a:solidFill>
                  <a:latin typeface="Agency FB" pitchFamily="34" charset="0"/>
                </a:rPr>
                <a:t>03</a:t>
              </a:r>
            </a:p>
          </p:txBody>
        </p:sp>
      </p:grpSp>
      <p:grpSp>
        <p:nvGrpSpPr>
          <p:cNvPr id="39" name="组合 38">
            <a:extLst>
              <a:ext uri="{FF2B5EF4-FFF2-40B4-BE49-F238E27FC236}">
                <a16:creationId xmlns:a16="http://schemas.microsoft.com/office/drawing/2014/main" id="{247B3EB9-B3D6-4EA0-A801-6EA07515165C}"/>
              </a:ext>
            </a:extLst>
          </p:cNvPr>
          <p:cNvGrpSpPr/>
          <p:nvPr/>
        </p:nvGrpSpPr>
        <p:grpSpPr>
          <a:xfrm>
            <a:off x="6393187" y="2068141"/>
            <a:ext cx="1863618" cy="2459874"/>
            <a:chOff x="1190044" y="2970325"/>
            <a:chExt cx="1863618" cy="1083232"/>
          </a:xfrm>
        </p:grpSpPr>
        <p:sp>
          <p:nvSpPr>
            <p:cNvPr id="40" name="Rectangle 21">
              <a:extLst>
                <a:ext uri="{FF2B5EF4-FFF2-40B4-BE49-F238E27FC236}">
                  <a16:creationId xmlns:a16="http://schemas.microsoft.com/office/drawing/2014/main" id="{E10B9B84-0154-4C3A-BF7F-D185F823C4AB}"/>
                </a:ext>
              </a:extLst>
            </p:cNvPr>
            <p:cNvSpPr>
              <a:spLocks noChangeArrowheads="1"/>
            </p:cNvSpPr>
            <p:nvPr/>
          </p:nvSpPr>
          <p:spPr bwMode="auto">
            <a:xfrm>
              <a:off x="1335039" y="2970325"/>
              <a:ext cx="1478225" cy="258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r>
                <a:rPr lang="zh-CN" altLang="en-US" dirty="0">
                  <a:solidFill>
                    <a:schemeClr val="bg1"/>
                  </a:solidFill>
                  <a:latin typeface="宋体" panose="02010600030101010101" pitchFamily="2" charset="-122"/>
                </a:rPr>
                <a:t>个体环境</a:t>
              </a:r>
            </a:p>
          </p:txBody>
        </p:sp>
        <p:sp>
          <p:nvSpPr>
            <p:cNvPr id="41" name="Text Placeholder 3">
              <a:extLst>
                <a:ext uri="{FF2B5EF4-FFF2-40B4-BE49-F238E27FC236}">
                  <a16:creationId xmlns:a16="http://schemas.microsoft.com/office/drawing/2014/main" id="{D6869841-AF3F-4504-89B5-AEAF67061F2E}"/>
                </a:ext>
              </a:extLst>
            </p:cNvPr>
            <p:cNvSpPr txBox="1"/>
            <p:nvPr/>
          </p:nvSpPr>
          <p:spPr>
            <a:xfrm>
              <a:off x="1190044" y="3181941"/>
              <a:ext cx="1863618" cy="871616"/>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just">
                <a:lnSpc>
                  <a:spcPct val="120000"/>
                </a:lnSpc>
                <a:defRPr/>
              </a:pPr>
              <a:r>
                <a:rPr lang="zh-CN" altLang="en-US" sz="1200" dirty="0">
                  <a:solidFill>
                    <a:schemeClr val="bg1"/>
                  </a:solidFill>
                  <a:latin typeface="+mn-ea"/>
                </a:rPr>
                <a:t>指非工作时间内，个人所处的、可能对工作产生影响的环境因素。</a:t>
              </a:r>
              <a:endParaRPr lang="en-US" altLang="zh-CN" sz="1200" dirty="0">
                <a:solidFill>
                  <a:schemeClr val="bg1"/>
                </a:solidFill>
                <a:latin typeface="+mn-ea"/>
              </a:endParaRPr>
            </a:p>
            <a:p>
              <a:pPr algn="just">
                <a:lnSpc>
                  <a:spcPct val="120000"/>
                </a:lnSpc>
                <a:defRPr/>
              </a:pPr>
              <a:r>
                <a:rPr lang="zh-CN" altLang="en-US" sz="1200" dirty="0">
                  <a:solidFill>
                    <a:schemeClr val="bg1"/>
                  </a:solidFill>
                  <a:latin typeface="+mn-ea"/>
                </a:rPr>
                <a:t>一方面是家庭环境因素，包括家庭关系、家庭经济条件等；一方面是个人自身因素，如个人身体与心理的健康状况、个人受教育水平、私人关系等。</a:t>
              </a:r>
            </a:p>
          </p:txBody>
        </p:sp>
      </p:grpSp>
      <p:sp>
        <p:nvSpPr>
          <p:cNvPr id="42" name="Flowchart: Alternate Process 24">
            <a:extLst>
              <a:ext uri="{FF2B5EF4-FFF2-40B4-BE49-F238E27FC236}">
                <a16:creationId xmlns:a16="http://schemas.microsoft.com/office/drawing/2014/main" id="{52EE3A57-3486-4F26-8CEF-E7BD8C91C505}"/>
              </a:ext>
            </a:extLst>
          </p:cNvPr>
          <p:cNvSpPr/>
          <p:nvPr/>
        </p:nvSpPr>
        <p:spPr>
          <a:xfrm rot="16200000">
            <a:off x="7679810" y="2603326"/>
            <a:ext cx="4335306" cy="2303866"/>
          </a:xfrm>
          <a:prstGeom prst="roundRect">
            <a:avLst>
              <a:gd name="adj" fmla="val 620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43" name="Group 134">
            <a:extLst>
              <a:ext uri="{FF2B5EF4-FFF2-40B4-BE49-F238E27FC236}">
                <a16:creationId xmlns:a16="http://schemas.microsoft.com/office/drawing/2014/main" id="{7A9859AA-EAC0-4A49-9294-A4AB80DBD073}"/>
              </a:ext>
            </a:extLst>
          </p:cNvPr>
          <p:cNvGrpSpPr>
            <a:grpSpLocks noChangeAspect="1"/>
          </p:cNvGrpSpPr>
          <p:nvPr/>
        </p:nvGrpSpPr>
        <p:grpSpPr>
          <a:xfrm>
            <a:off x="9273689" y="5348670"/>
            <a:ext cx="1147544" cy="1148501"/>
            <a:chOff x="3287425" y="1417883"/>
            <a:chExt cx="648499" cy="649042"/>
          </a:xfrm>
        </p:grpSpPr>
        <p:sp>
          <p:nvSpPr>
            <p:cNvPr id="44" name="Oval 94">
              <a:extLst>
                <a:ext uri="{FF2B5EF4-FFF2-40B4-BE49-F238E27FC236}">
                  <a16:creationId xmlns:a16="http://schemas.microsoft.com/office/drawing/2014/main" id="{6F8F25BE-25AA-48E7-9E35-D82093599E55}"/>
                </a:ext>
              </a:extLst>
            </p:cNvPr>
            <p:cNvSpPr>
              <a:spLocks noChangeAspect="1"/>
            </p:cNvSpPr>
            <p:nvPr/>
          </p:nvSpPr>
          <p:spPr>
            <a:xfrm>
              <a:off x="3362252" y="1492773"/>
              <a:ext cx="498845" cy="499263"/>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1"/>
                  </a:solidFill>
                  <a:latin typeface="Agency FB" pitchFamily="34" charset="0"/>
                </a:rPr>
                <a:t>04</a:t>
              </a:r>
            </a:p>
          </p:txBody>
        </p:sp>
        <p:sp>
          <p:nvSpPr>
            <p:cNvPr id="45" name="Oval 88">
              <a:extLst>
                <a:ext uri="{FF2B5EF4-FFF2-40B4-BE49-F238E27FC236}">
                  <a16:creationId xmlns:a16="http://schemas.microsoft.com/office/drawing/2014/main" id="{6E194700-F398-42CD-AC83-FDBEAB5006BF}"/>
                </a:ext>
              </a:extLst>
            </p:cNvPr>
            <p:cNvSpPr>
              <a:spLocks noChangeAspect="1"/>
            </p:cNvSpPr>
            <p:nvPr/>
          </p:nvSpPr>
          <p:spPr>
            <a:xfrm>
              <a:off x="3287425" y="1417883"/>
              <a:ext cx="648499" cy="64904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b="1">
                <a:solidFill>
                  <a:schemeClr val="bg1"/>
                </a:solidFill>
                <a:latin typeface="+mj-lt"/>
              </a:endParaRPr>
            </a:p>
          </p:txBody>
        </p:sp>
      </p:grpSp>
      <p:grpSp>
        <p:nvGrpSpPr>
          <p:cNvPr id="46" name="组合 45">
            <a:extLst>
              <a:ext uri="{FF2B5EF4-FFF2-40B4-BE49-F238E27FC236}">
                <a16:creationId xmlns:a16="http://schemas.microsoft.com/office/drawing/2014/main" id="{D2A1DE7F-6C4A-49D2-B574-7D56FF5E46C4}"/>
              </a:ext>
            </a:extLst>
          </p:cNvPr>
          <p:cNvGrpSpPr/>
          <p:nvPr/>
        </p:nvGrpSpPr>
        <p:grpSpPr>
          <a:xfrm>
            <a:off x="8954352" y="2217906"/>
            <a:ext cx="1863618" cy="977630"/>
            <a:chOff x="1142340" y="3028544"/>
            <a:chExt cx="1863618" cy="977630"/>
          </a:xfrm>
        </p:grpSpPr>
        <p:sp>
          <p:nvSpPr>
            <p:cNvPr id="47" name="Text Placeholder 3">
              <a:extLst>
                <a:ext uri="{FF2B5EF4-FFF2-40B4-BE49-F238E27FC236}">
                  <a16:creationId xmlns:a16="http://schemas.microsoft.com/office/drawing/2014/main" id="{13703F09-B0F9-4236-9EF8-0A58B42B4898}"/>
                </a:ext>
              </a:extLst>
            </p:cNvPr>
            <p:cNvSpPr txBox="1"/>
            <p:nvPr/>
          </p:nvSpPr>
          <p:spPr>
            <a:xfrm>
              <a:off x="1142340" y="3359330"/>
              <a:ext cx="1863618" cy="646844"/>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just">
                <a:lnSpc>
                  <a:spcPct val="120000"/>
                </a:lnSpc>
                <a:defRPr/>
              </a:pPr>
              <a:r>
                <a:rPr lang="zh-CN" altLang="en-US" sz="1200" dirty="0">
                  <a:solidFill>
                    <a:schemeClr val="bg1"/>
                  </a:solidFill>
                  <a:latin typeface="+mn-ea"/>
                </a:rPr>
                <a:t>相对社会环境而言，指的是由水土、地域、气候等自然事物所形成的环境。</a:t>
              </a:r>
            </a:p>
          </p:txBody>
        </p:sp>
        <p:sp>
          <p:nvSpPr>
            <p:cNvPr id="48" name="Rectangle 21">
              <a:extLst>
                <a:ext uri="{FF2B5EF4-FFF2-40B4-BE49-F238E27FC236}">
                  <a16:creationId xmlns:a16="http://schemas.microsoft.com/office/drawing/2014/main" id="{99113996-EA59-4D02-A530-18107788CFDF}"/>
                </a:ext>
              </a:extLst>
            </p:cNvPr>
            <p:cNvSpPr>
              <a:spLocks noChangeArrowheads="1"/>
            </p:cNvSpPr>
            <p:nvPr/>
          </p:nvSpPr>
          <p:spPr bwMode="auto">
            <a:xfrm>
              <a:off x="1335036" y="3028544"/>
              <a:ext cx="1478225" cy="258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r>
                <a:rPr lang="zh-CN" altLang="en-US" dirty="0">
                  <a:solidFill>
                    <a:schemeClr val="bg1"/>
                  </a:solidFill>
                  <a:latin typeface="宋体" panose="02010600030101010101" pitchFamily="2" charset="-122"/>
                </a:rPr>
                <a:t>自然环境</a:t>
              </a:r>
            </a:p>
          </p:txBody>
        </p:sp>
      </p:grpSp>
      <p:sp>
        <p:nvSpPr>
          <p:cNvPr id="49" name="Freeform 52">
            <a:extLst>
              <a:ext uri="{FF2B5EF4-FFF2-40B4-BE49-F238E27FC236}">
                <a16:creationId xmlns:a16="http://schemas.microsoft.com/office/drawing/2014/main" id="{D0812999-0654-4869-8CCA-B60C67B892DF}"/>
              </a:ext>
            </a:extLst>
          </p:cNvPr>
          <p:cNvSpPr>
            <a:spLocks noEditPoints="1"/>
          </p:cNvSpPr>
          <p:nvPr/>
        </p:nvSpPr>
        <p:spPr bwMode="auto">
          <a:xfrm>
            <a:off x="4574361" y="1743943"/>
            <a:ext cx="456334" cy="436122"/>
          </a:xfrm>
          <a:custGeom>
            <a:avLst/>
            <a:gdLst/>
            <a:ahLst/>
            <a:cxnLst>
              <a:cxn ang="0">
                <a:pos x="27" y="55"/>
              </a:cxn>
              <a:cxn ang="0">
                <a:pos x="0" y="27"/>
              </a:cxn>
              <a:cxn ang="0">
                <a:pos x="27" y="0"/>
              </a:cxn>
              <a:cxn ang="0">
                <a:pos x="55" y="27"/>
              </a:cxn>
              <a:cxn ang="0">
                <a:pos x="27" y="55"/>
              </a:cxn>
              <a:cxn ang="0">
                <a:pos x="27" y="8"/>
              </a:cxn>
              <a:cxn ang="0">
                <a:pos x="8" y="27"/>
              </a:cxn>
              <a:cxn ang="0">
                <a:pos x="27" y="47"/>
              </a:cxn>
              <a:cxn ang="0">
                <a:pos x="47" y="27"/>
              </a:cxn>
              <a:cxn ang="0">
                <a:pos x="27" y="8"/>
              </a:cxn>
              <a:cxn ang="0">
                <a:pos x="32" y="31"/>
              </a:cxn>
              <a:cxn ang="0">
                <a:pos x="31" y="32"/>
              </a:cxn>
              <a:cxn ang="0">
                <a:pos x="19" y="32"/>
              </a:cxn>
              <a:cxn ang="0">
                <a:pos x="18" y="31"/>
              </a:cxn>
              <a:cxn ang="0">
                <a:pos x="18" y="28"/>
              </a:cxn>
              <a:cxn ang="0">
                <a:pos x="19" y="27"/>
              </a:cxn>
              <a:cxn ang="0">
                <a:pos x="27" y="27"/>
              </a:cxn>
              <a:cxn ang="0">
                <a:pos x="27" y="15"/>
              </a:cxn>
              <a:cxn ang="0">
                <a:pos x="28" y="14"/>
              </a:cxn>
              <a:cxn ang="0">
                <a:pos x="31" y="14"/>
              </a:cxn>
              <a:cxn ang="0">
                <a:pos x="32" y="15"/>
              </a:cxn>
              <a:cxn ang="0">
                <a:pos x="32" y="31"/>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7"/>
                  <a:pt x="8" y="27"/>
                </a:cubicBezTo>
                <a:cubicBezTo>
                  <a:pt x="8" y="38"/>
                  <a:pt x="16" y="47"/>
                  <a:pt x="27" y="47"/>
                </a:cubicBezTo>
                <a:cubicBezTo>
                  <a:pt x="38" y="47"/>
                  <a:pt x="47" y="38"/>
                  <a:pt x="47" y="27"/>
                </a:cubicBezTo>
                <a:cubicBezTo>
                  <a:pt x="47" y="17"/>
                  <a:pt x="38" y="8"/>
                  <a:pt x="27" y="8"/>
                </a:cubicBezTo>
                <a:close/>
                <a:moveTo>
                  <a:pt x="32" y="31"/>
                </a:moveTo>
                <a:cubicBezTo>
                  <a:pt x="32" y="31"/>
                  <a:pt x="31" y="32"/>
                  <a:pt x="31" y="32"/>
                </a:cubicBezTo>
                <a:cubicBezTo>
                  <a:pt x="19" y="32"/>
                  <a:pt x="19" y="32"/>
                  <a:pt x="19" y="32"/>
                </a:cubicBezTo>
                <a:cubicBezTo>
                  <a:pt x="19" y="32"/>
                  <a:pt x="18" y="31"/>
                  <a:pt x="18" y="31"/>
                </a:cubicBezTo>
                <a:cubicBezTo>
                  <a:pt x="18" y="28"/>
                  <a:pt x="18" y="28"/>
                  <a:pt x="18" y="28"/>
                </a:cubicBezTo>
                <a:cubicBezTo>
                  <a:pt x="18" y="28"/>
                  <a:pt x="19" y="27"/>
                  <a:pt x="19" y="27"/>
                </a:cubicBezTo>
                <a:cubicBezTo>
                  <a:pt x="27" y="27"/>
                  <a:pt x="27" y="27"/>
                  <a:pt x="27" y="27"/>
                </a:cubicBezTo>
                <a:cubicBezTo>
                  <a:pt x="27" y="15"/>
                  <a:pt x="27" y="15"/>
                  <a:pt x="27" y="15"/>
                </a:cubicBezTo>
                <a:cubicBezTo>
                  <a:pt x="27" y="14"/>
                  <a:pt x="28" y="14"/>
                  <a:pt x="28" y="14"/>
                </a:cubicBezTo>
                <a:cubicBezTo>
                  <a:pt x="31" y="14"/>
                  <a:pt x="31" y="14"/>
                  <a:pt x="31" y="14"/>
                </a:cubicBezTo>
                <a:cubicBezTo>
                  <a:pt x="31" y="14"/>
                  <a:pt x="32" y="14"/>
                  <a:pt x="32" y="15"/>
                </a:cubicBezTo>
                <a:lnTo>
                  <a:pt x="32" y="31"/>
                </a:lnTo>
                <a:close/>
              </a:path>
            </a:pathLst>
          </a:custGeom>
          <a:solidFill>
            <a:schemeClr val="bg1"/>
          </a:solidFill>
          <a:ln w="9525">
            <a:noFill/>
            <a:round/>
          </a:ln>
        </p:spPr>
        <p:txBody>
          <a:bodyPr vert="horz" wrap="square" lIns="121920" tIns="60960" rIns="121920" bIns="60960" numCol="1" anchor="t" anchorCtr="0" compatLnSpc="1">
            <a:prstTxWarp prst="textNoShape">
              <a:avLst/>
            </a:prstTxWarp>
          </a:bodyPr>
          <a:lstStyle/>
          <a:p>
            <a:endParaRPr lang="en-US" sz="2400"/>
          </a:p>
        </p:txBody>
      </p:sp>
      <p:sp>
        <p:nvSpPr>
          <p:cNvPr id="50" name="Freeform 56">
            <a:extLst>
              <a:ext uri="{FF2B5EF4-FFF2-40B4-BE49-F238E27FC236}">
                <a16:creationId xmlns:a16="http://schemas.microsoft.com/office/drawing/2014/main" id="{D025D65F-21E6-45FA-8354-B3744B2B457C}"/>
              </a:ext>
            </a:extLst>
          </p:cNvPr>
          <p:cNvSpPr>
            <a:spLocks noEditPoints="1"/>
          </p:cNvSpPr>
          <p:nvPr/>
        </p:nvSpPr>
        <p:spPr bwMode="auto">
          <a:xfrm>
            <a:off x="7153393" y="1732191"/>
            <a:ext cx="381905" cy="459625"/>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bg1"/>
          </a:solidFill>
          <a:ln w="9525">
            <a:noFill/>
            <a:round/>
          </a:ln>
        </p:spPr>
        <p:txBody>
          <a:bodyPr vert="horz" wrap="square" lIns="121920" tIns="60960" rIns="121920" bIns="60960" numCol="1" anchor="t" anchorCtr="0" compatLnSpc="1">
            <a:prstTxWarp prst="textNoShape">
              <a:avLst/>
            </a:prstTxWarp>
          </a:bodyPr>
          <a:lstStyle/>
          <a:p>
            <a:endParaRPr lang="en-US" sz="2400"/>
          </a:p>
        </p:txBody>
      </p:sp>
      <p:sp>
        <p:nvSpPr>
          <p:cNvPr id="51" name="Freeform 152">
            <a:extLst>
              <a:ext uri="{FF2B5EF4-FFF2-40B4-BE49-F238E27FC236}">
                <a16:creationId xmlns:a16="http://schemas.microsoft.com/office/drawing/2014/main" id="{D9306CE5-F343-451B-8AD9-DF979D5841EA}"/>
              </a:ext>
            </a:extLst>
          </p:cNvPr>
          <p:cNvSpPr>
            <a:spLocks noEditPoints="1"/>
          </p:cNvSpPr>
          <p:nvPr/>
        </p:nvSpPr>
        <p:spPr bwMode="auto">
          <a:xfrm>
            <a:off x="9668385" y="1765928"/>
            <a:ext cx="435557" cy="392150"/>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bg1"/>
          </a:solidFill>
          <a:ln w="9525">
            <a:noFill/>
            <a:round/>
          </a:ln>
        </p:spPr>
        <p:txBody>
          <a:bodyPr vert="horz" wrap="square" lIns="121920" tIns="60960" rIns="121920" bIns="60960" numCol="1" anchor="t" anchorCtr="0" compatLnSpc="1">
            <a:prstTxWarp prst="textNoShape">
              <a:avLst/>
            </a:prstTxWarp>
          </a:bodyPr>
          <a:lstStyle/>
          <a:p>
            <a:endParaRPr lang="en-US" sz="2400"/>
          </a:p>
        </p:txBody>
      </p:sp>
      <p:grpSp>
        <p:nvGrpSpPr>
          <p:cNvPr id="52" name="Group 134">
            <a:extLst>
              <a:ext uri="{FF2B5EF4-FFF2-40B4-BE49-F238E27FC236}">
                <a16:creationId xmlns:a16="http://schemas.microsoft.com/office/drawing/2014/main" id="{95241100-ED79-471A-97CB-7D1843B56BE9}"/>
              </a:ext>
            </a:extLst>
          </p:cNvPr>
          <p:cNvGrpSpPr>
            <a:grpSpLocks noChangeAspect="1"/>
          </p:cNvGrpSpPr>
          <p:nvPr/>
        </p:nvGrpSpPr>
        <p:grpSpPr>
          <a:xfrm>
            <a:off x="9312393" y="5348667"/>
            <a:ext cx="1147544" cy="1148501"/>
            <a:chOff x="3287425" y="1417883"/>
            <a:chExt cx="648499" cy="649042"/>
          </a:xfrm>
        </p:grpSpPr>
        <p:sp>
          <p:nvSpPr>
            <p:cNvPr id="53" name="Oval 88">
              <a:extLst>
                <a:ext uri="{FF2B5EF4-FFF2-40B4-BE49-F238E27FC236}">
                  <a16:creationId xmlns:a16="http://schemas.microsoft.com/office/drawing/2014/main" id="{AF06D276-5825-4171-8D3C-0D2B1BF380AC}"/>
                </a:ext>
              </a:extLst>
            </p:cNvPr>
            <p:cNvSpPr>
              <a:spLocks noChangeAspect="1"/>
            </p:cNvSpPr>
            <p:nvPr/>
          </p:nvSpPr>
          <p:spPr>
            <a:xfrm>
              <a:off x="3287425" y="1417883"/>
              <a:ext cx="648499" cy="64904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b="1">
                <a:solidFill>
                  <a:schemeClr val="bg1"/>
                </a:solidFill>
                <a:latin typeface="+mj-lt"/>
              </a:endParaRPr>
            </a:p>
          </p:txBody>
        </p:sp>
        <p:sp>
          <p:nvSpPr>
            <p:cNvPr id="54" name="Oval 94">
              <a:extLst>
                <a:ext uri="{FF2B5EF4-FFF2-40B4-BE49-F238E27FC236}">
                  <a16:creationId xmlns:a16="http://schemas.microsoft.com/office/drawing/2014/main" id="{E6CDB342-1FCD-4499-908D-3E3274D0B7E5}"/>
                </a:ext>
              </a:extLst>
            </p:cNvPr>
            <p:cNvSpPr>
              <a:spLocks noChangeAspect="1"/>
            </p:cNvSpPr>
            <p:nvPr/>
          </p:nvSpPr>
          <p:spPr>
            <a:xfrm>
              <a:off x="3362252" y="1492773"/>
              <a:ext cx="498845" cy="499263"/>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Agency FB" pitchFamily="34" charset="0"/>
                </a:rPr>
                <a:t>04</a:t>
              </a:r>
              <a:endParaRPr lang="en-US" sz="2800" dirty="0">
                <a:solidFill>
                  <a:schemeClr val="bg1"/>
                </a:solidFill>
                <a:latin typeface="Agency FB" pitchFamily="34" charset="0"/>
              </a:endParaRPr>
            </a:p>
          </p:txBody>
        </p:sp>
      </p:grpSp>
    </p:spTree>
    <p:extLst>
      <p:ext uri="{BB962C8B-B14F-4D97-AF65-F5344CB8AC3E}">
        <p14:creationId xmlns:p14="http://schemas.microsoft.com/office/powerpoint/2010/main" val="614845390"/>
      </p:ext>
    </p:extLst>
  </p:cSld>
  <p:clrMapOvr>
    <a:masterClrMapping/>
  </p:clrMapOvr>
  <mc:AlternateContent xmlns:mc="http://schemas.openxmlformats.org/markup-compatibility/2006" xmlns:p14="http://schemas.microsoft.com/office/powerpoint/2010/main">
    <mc:Choice Requires="p14">
      <p:transition spd="slow" p14:dur="1600" advTm="3000">
        <p14:prism isInverted="1"/>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0" fill="hold" grpId="0" nodeType="afterEffec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par>
                                <p:cTn id="15" presetID="53" presetClass="entr" presetSubtype="0" fill="hold" nodeType="withEffec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Effect transition="in" filter="fade">
                                      <p:cBhvr>
                                        <p:cTn id="19" dur="500"/>
                                        <p:tgtEl>
                                          <p:spTgt spid="21"/>
                                        </p:tgtEl>
                                      </p:cBhvr>
                                    </p:animEffect>
                                  </p:childTnLst>
                                </p:cTn>
                              </p:par>
                              <p:par>
                                <p:cTn id="20" presetID="10" presetClass="entr" presetSubtype="0" fill="hold" nodeType="withEffect">
                                  <p:childTnLst>
                                    <p:set>
                                      <p:cBhvr>
                                        <p:cTn id="21" dur="1" fill="hold">
                                          <p:stCondLst>
                                            <p:cond delay="0"/>
                                          </p:stCondLst>
                                        </p:cTn>
                                        <p:tgtEl>
                                          <p:spTgt spid="25"/>
                                        </p:tgtEl>
                                        <p:attrNameLst>
                                          <p:attrName>style.visibility</p:attrName>
                                        </p:attrNameLst>
                                      </p:cBhvr>
                                      <p:to>
                                        <p:strVal val="visible"/>
                                      </p:to>
                                    </p:set>
                                    <p:animEffect transition="in" filter="fade">
                                      <p:cBhvr>
                                        <p:cTn id="22" dur="1000"/>
                                        <p:tgtEl>
                                          <p:spTgt spid="25"/>
                                        </p:tgtEl>
                                      </p:cBhvr>
                                    </p:animEffect>
                                  </p:childTnLst>
                                </p:cTn>
                              </p:par>
                            </p:childTnLst>
                          </p:cTn>
                        </p:par>
                        <p:par>
                          <p:cTn id="23" fill="hold">
                            <p:stCondLst>
                              <p:cond delay="1500"/>
                            </p:stCondLst>
                            <p:childTnLst>
                              <p:par>
                                <p:cTn id="24" presetID="2" presetClass="entr" presetSubtype="4" accel="50000" decel="50000" fill="hold" grpId="0" nodeType="afterEffect">
                                  <p:childTnLst>
                                    <p:set>
                                      <p:cBhvr>
                                        <p:cTn id="25" dur="1" fill="hold">
                                          <p:stCondLst>
                                            <p:cond delay="0"/>
                                          </p:stCondLst>
                                        </p:cTn>
                                        <p:tgtEl>
                                          <p:spTgt spid="28"/>
                                        </p:tgtEl>
                                        <p:attrNameLst>
                                          <p:attrName>style.visibility</p:attrName>
                                        </p:attrNameLst>
                                      </p:cBhvr>
                                      <p:to>
                                        <p:strVal val="visible"/>
                                      </p:to>
                                    </p:set>
                                    <p:anim calcmode="lin" valueType="num">
                                      <p:cBhvr additive="base">
                                        <p:cTn id="26" dur="500" fill="hold"/>
                                        <p:tgtEl>
                                          <p:spTgt spid="28"/>
                                        </p:tgtEl>
                                        <p:attrNameLst>
                                          <p:attrName>ppt_x</p:attrName>
                                        </p:attrNameLst>
                                      </p:cBhvr>
                                      <p:tavLst>
                                        <p:tav tm="0">
                                          <p:val>
                                            <p:strVal val="#ppt_x"/>
                                          </p:val>
                                        </p:tav>
                                        <p:tav tm="100000">
                                          <p:val>
                                            <p:strVal val="#ppt_x"/>
                                          </p:val>
                                        </p:tav>
                                      </p:tavLst>
                                    </p:anim>
                                    <p:anim calcmode="lin" valueType="num">
                                      <p:cBhvr additive="base">
                                        <p:cTn id="27" dur="500" fill="hold"/>
                                        <p:tgtEl>
                                          <p:spTgt spid="28"/>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53" presetClass="entr" presetSubtype="0" fill="hold" grpId="0" nodeType="afterEffect">
                                  <p:childTnLst>
                                    <p:set>
                                      <p:cBhvr>
                                        <p:cTn id="30" dur="1" fill="hold">
                                          <p:stCondLst>
                                            <p:cond delay="0"/>
                                          </p:stCondLst>
                                        </p:cTn>
                                        <p:tgtEl>
                                          <p:spTgt spid="49"/>
                                        </p:tgtEl>
                                        <p:attrNameLst>
                                          <p:attrName>style.visibility</p:attrName>
                                        </p:attrNameLst>
                                      </p:cBhvr>
                                      <p:to>
                                        <p:strVal val="visible"/>
                                      </p:to>
                                    </p:set>
                                    <p:anim calcmode="lin" valueType="num">
                                      <p:cBhvr>
                                        <p:cTn id="31" dur="500" fill="hold"/>
                                        <p:tgtEl>
                                          <p:spTgt spid="49"/>
                                        </p:tgtEl>
                                        <p:attrNameLst>
                                          <p:attrName>ppt_w</p:attrName>
                                        </p:attrNameLst>
                                      </p:cBhvr>
                                      <p:tavLst>
                                        <p:tav tm="0">
                                          <p:val>
                                            <p:fltVal val="0"/>
                                          </p:val>
                                        </p:tav>
                                        <p:tav tm="100000">
                                          <p:val>
                                            <p:strVal val="#ppt_w"/>
                                          </p:val>
                                        </p:tav>
                                      </p:tavLst>
                                    </p:anim>
                                    <p:anim calcmode="lin" valueType="num">
                                      <p:cBhvr>
                                        <p:cTn id="32" dur="500" fill="hold"/>
                                        <p:tgtEl>
                                          <p:spTgt spid="49"/>
                                        </p:tgtEl>
                                        <p:attrNameLst>
                                          <p:attrName>ppt_h</p:attrName>
                                        </p:attrNameLst>
                                      </p:cBhvr>
                                      <p:tavLst>
                                        <p:tav tm="0">
                                          <p:val>
                                            <p:fltVal val="0"/>
                                          </p:val>
                                        </p:tav>
                                        <p:tav tm="100000">
                                          <p:val>
                                            <p:strVal val="#ppt_h"/>
                                          </p:val>
                                        </p:tav>
                                      </p:tavLst>
                                    </p:anim>
                                    <p:animEffect transition="in" filter="fade">
                                      <p:cBhvr>
                                        <p:cTn id="33" dur="500"/>
                                        <p:tgtEl>
                                          <p:spTgt spid="49"/>
                                        </p:tgtEl>
                                      </p:cBhvr>
                                    </p:animEffect>
                                  </p:childTnLst>
                                </p:cTn>
                              </p:par>
                              <p:par>
                                <p:cTn id="34" presetID="53" presetClass="entr" presetSubtype="0" fill="hold" nodeType="withEffect">
                                  <p:childTnLst>
                                    <p:set>
                                      <p:cBhvr>
                                        <p:cTn id="35" dur="1" fill="hold">
                                          <p:stCondLst>
                                            <p:cond delay="0"/>
                                          </p:stCondLst>
                                        </p:cTn>
                                        <p:tgtEl>
                                          <p:spTgt spid="29"/>
                                        </p:tgtEl>
                                        <p:attrNameLst>
                                          <p:attrName>style.visibility</p:attrName>
                                        </p:attrNameLst>
                                      </p:cBhvr>
                                      <p:to>
                                        <p:strVal val="visible"/>
                                      </p:to>
                                    </p:set>
                                    <p:anim calcmode="lin" valueType="num">
                                      <p:cBhvr>
                                        <p:cTn id="36" dur="500" fill="hold"/>
                                        <p:tgtEl>
                                          <p:spTgt spid="29"/>
                                        </p:tgtEl>
                                        <p:attrNameLst>
                                          <p:attrName>ppt_w</p:attrName>
                                        </p:attrNameLst>
                                      </p:cBhvr>
                                      <p:tavLst>
                                        <p:tav tm="0">
                                          <p:val>
                                            <p:fltVal val="0"/>
                                          </p:val>
                                        </p:tav>
                                        <p:tav tm="100000">
                                          <p:val>
                                            <p:strVal val="#ppt_w"/>
                                          </p:val>
                                        </p:tav>
                                      </p:tavLst>
                                    </p:anim>
                                    <p:anim calcmode="lin" valueType="num">
                                      <p:cBhvr>
                                        <p:cTn id="37" dur="500" fill="hold"/>
                                        <p:tgtEl>
                                          <p:spTgt spid="29"/>
                                        </p:tgtEl>
                                        <p:attrNameLst>
                                          <p:attrName>ppt_h</p:attrName>
                                        </p:attrNameLst>
                                      </p:cBhvr>
                                      <p:tavLst>
                                        <p:tav tm="0">
                                          <p:val>
                                            <p:fltVal val="0"/>
                                          </p:val>
                                        </p:tav>
                                        <p:tav tm="100000">
                                          <p:val>
                                            <p:strVal val="#ppt_h"/>
                                          </p:val>
                                        </p:tav>
                                      </p:tavLst>
                                    </p:anim>
                                    <p:animEffect transition="in" filter="fade">
                                      <p:cBhvr>
                                        <p:cTn id="38" dur="500"/>
                                        <p:tgtEl>
                                          <p:spTgt spid="29"/>
                                        </p:tgtEl>
                                      </p:cBhvr>
                                    </p:animEffect>
                                  </p:childTnLst>
                                </p:cTn>
                              </p:par>
                              <p:par>
                                <p:cTn id="39" presetID="10" presetClass="entr" presetSubtype="0" fill="hold" nodeType="withEffect">
                                  <p:childTnLst>
                                    <p:set>
                                      <p:cBhvr>
                                        <p:cTn id="40" dur="1" fill="hold">
                                          <p:stCondLst>
                                            <p:cond delay="0"/>
                                          </p:stCondLst>
                                        </p:cTn>
                                        <p:tgtEl>
                                          <p:spTgt spid="32"/>
                                        </p:tgtEl>
                                        <p:attrNameLst>
                                          <p:attrName>style.visibility</p:attrName>
                                        </p:attrNameLst>
                                      </p:cBhvr>
                                      <p:to>
                                        <p:strVal val="visible"/>
                                      </p:to>
                                    </p:set>
                                    <p:animEffect transition="in" filter="fade">
                                      <p:cBhvr>
                                        <p:cTn id="41" dur="1000"/>
                                        <p:tgtEl>
                                          <p:spTgt spid="32"/>
                                        </p:tgtEl>
                                      </p:cBhvr>
                                    </p:animEffect>
                                  </p:childTnLst>
                                </p:cTn>
                              </p:par>
                            </p:childTnLst>
                          </p:cTn>
                        </p:par>
                        <p:par>
                          <p:cTn id="42" fill="hold">
                            <p:stCondLst>
                              <p:cond delay="3000"/>
                            </p:stCondLst>
                            <p:childTnLst>
                              <p:par>
                                <p:cTn id="43" presetID="2" presetClass="entr" presetSubtype="4" accel="50000" decel="50000" fill="hold" grpId="0" nodeType="afterEffec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500" fill="hold"/>
                                        <p:tgtEl>
                                          <p:spTgt spid="35"/>
                                        </p:tgtEl>
                                        <p:attrNameLst>
                                          <p:attrName>ppt_x</p:attrName>
                                        </p:attrNameLst>
                                      </p:cBhvr>
                                      <p:tavLst>
                                        <p:tav tm="0">
                                          <p:val>
                                            <p:strVal val="#ppt_x"/>
                                          </p:val>
                                        </p:tav>
                                        <p:tav tm="100000">
                                          <p:val>
                                            <p:strVal val="#ppt_x"/>
                                          </p:val>
                                        </p:tav>
                                      </p:tavLst>
                                    </p:anim>
                                    <p:anim calcmode="lin" valueType="num">
                                      <p:cBhvr additive="base">
                                        <p:cTn id="46" dur="500" fill="hold"/>
                                        <p:tgtEl>
                                          <p:spTgt spid="35"/>
                                        </p:tgtEl>
                                        <p:attrNameLst>
                                          <p:attrName>ppt_y</p:attrName>
                                        </p:attrNameLst>
                                      </p:cBhvr>
                                      <p:tavLst>
                                        <p:tav tm="0">
                                          <p:val>
                                            <p:strVal val="1+#ppt_h/2"/>
                                          </p:val>
                                        </p:tav>
                                        <p:tav tm="100000">
                                          <p:val>
                                            <p:strVal val="#ppt_y"/>
                                          </p:val>
                                        </p:tav>
                                      </p:tavLst>
                                    </p:anim>
                                  </p:childTnLst>
                                </p:cTn>
                              </p:par>
                            </p:childTnLst>
                          </p:cTn>
                        </p:par>
                        <p:par>
                          <p:cTn id="47" fill="hold">
                            <p:stCondLst>
                              <p:cond delay="3500"/>
                            </p:stCondLst>
                            <p:childTnLst>
                              <p:par>
                                <p:cTn id="48" presetID="53" presetClass="entr" presetSubtype="0" fill="hold" grpId="0" nodeType="afterEffect">
                                  <p:childTnLst>
                                    <p:set>
                                      <p:cBhvr>
                                        <p:cTn id="49" dur="1" fill="hold">
                                          <p:stCondLst>
                                            <p:cond delay="0"/>
                                          </p:stCondLst>
                                        </p:cTn>
                                        <p:tgtEl>
                                          <p:spTgt spid="50"/>
                                        </p:tgtEl>
                                        <p:attrNameLst>
                                          <p:attrName>style.visibility</p:attrName>
                                        </p:attrNameLst>
                                      </p:cBhvr>
                                      <p:to>
                                        <p:strVal val="visible"/>
                                      </p:to>
                                    </p:set>
                                    <p:anim calcmode="lin" valueType="num">
                                      <p:cBhvr>
                                        <p:cTn id="50" dur="500" fill="hold"/>
                                        <p:tgtEl>
                                          <p:spTgt spid="50"/>
                                        </p:tgtEl>
                                        <p:attrNameLst>
                                          <p:attrName>ppt_w</p:attrName>
                                        </p:attrNameLst>
                                      </p:cBhvr>
                                      <p:tavLst>
                                        <p:tav tm="0">
                                          <p:val>
                                            <p:fltVal val="0"/>
                                          </p:val>
                                        </p:tav>
                                        <p:tav tm="100000">
                                          <p:val>
                                            <p:strVal val="#ppt_w"/>
                                          </p:val>
                                        </p:tav>
                                      </p:tavLst>
                                    </p:anim>
                                    <p:anim calcmode="lin" valueType="num">
                                      <p:cBhvr>
                                        <p:cTn id="51" dur="500" fill="hold"/>
                                        <p:tgtEl>
                                          <p:spTgt spid="50"/>
                                        </p:tgtEl>
                                        <p:attrNameLst>
                                          <p:attrName>ppt_h</p:attrName>
                                        </p:attrNameLst>
                                      </p:cBhvr>
                                      <p:tavLst>
                                        <p:tav tm="0">
                                          <p:val>
                                            <p:fltVal val="0"/>
                                          </p:val>
                                        </p:tav>
                                        <p:tav tm="100000">
                                          <p:val>
                                            <p:strVal val="#ppt_h"/>
                                          </p:val>
                                        </p:tav>
                                      </p:tavLst>
                                    </p:anim>
                                    <p:animEffect transition="in" filter="fade">
                                      <p:cBhvr>
                                        <p:cTn id="52" dur="500"/>
                                        <p:tgtEl>
                                          <p:spTgt spid="50"/>
                                        </p:tgtEl>
                                      </p:cBhvr>
                                    </p:animEffect>
                                  </p:childTnLst>
                                </p:cTn>
                              </p:par>
                              <p:par>
                                <p:cTn id="53" presetID="53" presetClass="entr" presetSubtype="0" fill="hold" nodeType="withEffect">
                                  <p:childTnLst>
                                    <p:set>
                                      <p:cBhvr>
                                        <p:cTn id="54" dur="1" fill="hold">
                                          <p:stCondLst>
                                            <p:cond delay="0"/>
                                          </p:stCondLst>
                                        </p:cTn>
                                        <p:tgtEl>
                                          <p:spTgt spid="36"/>
                                        </p:tgtEl>
                                        <p:attrNameLst>
                                          <p:attrName>style.visibility</p:attrName>
                                        </p:attrNameLst>
                                      </p:cBhvr>
                                      <p:to>
                                        <p:strVal val="visible"/>
                                      </p:to>
                                    </p:set>
                                    <p:anim calcmode="lin" valueType="num">
                                      <p:cBhvr>
                                        <p:cTn id="55" dur="500" fill="hold"/>
                                        <p:tgtEl>
                                          <p:spTgt spid="36"/>
                                        </p:tgtEl>
                                        <p:attrNameLst>
                                          <p:attrName>ppt_w</p:attrName>
                                        </p:attrNameLst>
                                      </p:cBhvr>
                                      <p:tavLst>
                                        <p:tav tm="0">
                                          <p:val>
                                            <p:fltVal val="0"/>
                                          </p:val>
                                        </p:tav>
                                        <p:tav tm="100000">
                                          <p:val>
                                            <p:strVal val="#ppt_w"/>
                                          </p:val>
                                        </p:tav>
                                      </p:tavLst>
                                    </p:anim>
                                    <p:anim calcmode="lin" valueType="num">
                                      <p:cBhvr>
                                        <p:cTn id="56" dur="500" fill="hold"/>
                                        <p:tgtEl>
                                          <p:spTgt spid="36"/>
                                        </p:tgtEl>
                                        <p:attrNameLst>
                                          <p:attrName>ppt_h</p:attrName>
                                        </p:attrNameLst>
                                      </p:cBhvr>
                                      <p:tavLst>
                                        <p:tav tm="0">
                                          <p:val>
                                            <p:fltVal val="0"/>
                                          </p:val>
                                        </p:tav>
                                        <p:tav tm="100000">
                                          <p:val>
                                            <p:strVal val="#ppt_h"/>
                                          </p:val>
                                        </p:tav>
                                      </p:tavLst>
                                    </p:anim>
                                    <p:animEffect transition="in" filter="fade">
                                      <p:cBhvr>
                                        <p:cTn id="57" dur="500"/>
                                        <p:tgtEl>
                                          <p:spTgt spid="36"/>
                                        </p:tgtEl>
                                      </p:cBhvr>
                                    </p:animEffect>
                                  </p:childTnLst>
                                </p:cTn>
                              </p:par>
                              <p:par>
                                <p:cTn id="58" presetID="10" presetClass="entr" presetSubtype="0" fill="hold" nodeType="withEffect">
                                  <p:childTnLst>
                                    <p:set>
                                      <p:cBhvr>
                                        <p:cTn id="59" dur="1" fill="hold">
                                          <p:stCondLst>
                                            <p:cond delay="0"/>
                                          </p:stCondLst>
                                        </p:cTn>
                                        <p:tgtEl>
                                          <p:spTgt spid="39"/>
                                        </p:tgtEl>
                                        <p:attrNameLst>
                                          <p:attrName>style.visibility</p:attrName>
                                        </p:attrNameLst>
                                      </p:cBhvr>
                                      <p:to>
                                        <p:strVal val="visible"/>
                                      </p:to>
                                    </p:set>
                                    <p:animEffect transition="in" filter="fade">
                                      <p:cBhvr>
                                        <p:cTn id="60" dur="1000"/>
                                        <p:tgtEl>
                                          <p:spTgt spid="39"/>
                                        </p:tgtEl>
                                      </p:cBhvr>
                                    </p:animEffect>
                                  </p:childTnLst>
                                </p:cTn>
                              </p:par>
                            </p:childTnLst>
                          </p:cTn>
                        </p:par>
                        <p:par>
                          <p:cTn id="61" fill="hold">
                            <p:stCondLst>
                              <p:cond delay="4500"/>
                            </p:stCondLst>
                            <p:childTnLst>
                              <p:par>
                                <p:cTn id="62" presetID="2" presetClass="entr" presetSubtype="4" accel="50000" decel="50000" fill="hold" grpId="0" nodeType="afterEffect">
                                  <p:childTnLst>
                                    <p:set>
                                      <p:cBhvr>
                                        <p:cTn id="63" dur="1" fill="hold">
                                          <p:stCondLst>
                                            <p:cond delay="0"/>
                                          </p:stCondLst>
                                        </p:cTn>
                                        <p:tgtEl>
                                          <p:spTgt spid="42"/>
                                        </p:tgtEl>
                                        <p:attrNameLst>
                                          <p:attrName>style.visibility</p:attrName>
                                        </p:attrNameLst>
                                      </p:cBhvr>
                                      <p:to>
                                        <p:strVal val="visible"/>
                                      </p:to>
                                    </p:set>
                                    <p:anim calcmode="lin" valueType="num">
                                      <p:cBhvr additive="base">
                                        <p:cTn id="64" dur="500" fill="hold"/>
                                        <p:tgtEl>
                                          <p:spTgt spid="42"/>
                                        </p:tgtEl>
                                        <p:attrNameLst>
                                          <p:attrName>ppt_x</p:attrName>
                                        </p:attrNameLst>
                                      </p:cBhvr>
                                      <p:tavLst>
                                        <p:tav tm="0">
                                          <p:val>
                                            <p:strVal val="#ppt_x"/>
                                          </p:val>
                                        </p:tav>
                                        <p:tav tm="100000">
                                          <p:val>
                                            <p:strVal val="#ppt_x"/>
                                          </p:val>
                                        </p:tav>
                                      </p:tavLst>
                                    </p:anim>
                                    <p:anim calcmode="lin" valueType="num">
                                      <p:cBhvr additive="base">
                                        <p:cTn id="65" dur="500" fill="hold"/>
                                        <p:tgtEl>
                                          <p:spTgt spid="42"/>
                                        </p:tgtEl>
                                        <p:attrNameLst>
                                          <p:attrName>ppt_y</p:attrName>
                                        </p:attrNameLst>
                                      </p:cBhvr>
                                      <p:tavLst>
                                        <p:tav tm="0">
                                          <p:val>
                                            <p:strVal val="1+#ppt_h/2"/>
                                          </p:val>
                                        </p:tav>
                                        <p:tav tm="100000">
                                          <p:val>
                                            <p:strVal val="#ppt_y"/>
                                          </p:val>
                                        </p:tav>
                                      </p:tavLst>
                                    </p:anim>
                                  </p:childTnLst>
                                </p:cTn>
                              </p:par>
                            </p:childTnLst>
                          </p:cTn>
                        </p:par>
                        <p:par>
                          <p:cTn id="66" fill="hold">
                            <p:stCondLst>
                              <p:cond delay="5000"/>
                            </p:stCondLst>
                            <p:childTnLst>
                              <p:par>
                                <p:cTn id="67" presetID="53" presetClass="entr" presetSubtype="0" fill="hold" grpId="0" nodeType="afterEffect">
                                  <p:childTnLst>
                                    <p:set>
                                      <p:cBhvr>
                                        <p:cTn id="68" dur="1" fill="hold">
                                          <p:stCondLst>
                                            <p:cond delay="0"/>
                                          </p:stCondLst>
                                        </p:cTn>
                                        <p:tgtEl>
                                          <p:spTgt spid="51"/>
                                        </p:tgtEl>
                                        <p:attrNameLst>
                                          <p:attrName>style.visibility</p:attrName>
                                        </p:attrNameLst>
                                      </p:cBhvr>
                                      <p:to>
                                        <p:strVal val="visible"/>
                                      </p:to>
                                    </p:set>
                                    <p:anim calcmode="lin" valueType="num">
                                      <p:cBhvr>
                                        <p:cTn id="69" dur="500" fill="hold"/>
                                        <p:tgtEl>
                                          <p:spTgt spid="51"/>
                                        </p:tgtEl>
                                        <p:attrNameLst>
                                          <p:attrName>ppt_w</p:attrName>
                                        </p:attrNameLst>
                                      </p:cBhvr>
                                      <p:tavLst>
                                        <p:tav tm="0">
                                          <p:val>
                                            <p:fltVal val="0"/>
                                          </p:val>
                                        </p:tav>
                                        <p:tav tm="100000">
                                          <p:val>
                                            <p:strVal val="#ppt_w"/>
                                          </p:val>
                                        </p:tav>
                                      </p:tavLst>
                                    </p:anim>
                                    <p:anim calcmode="lin" valueType="num">
                                      <p:cBhvr>
                                        <p:cTn id="70" dur="500" fill="hold"/>
                                        <p:tgtEl>
                                          <p:spTgt spid="51"/>
                                        </p:tgtEl>
                                        <p:attrNameLst>
                                          <p:attrName>ppt_h</p:attrName>
                                        </p:attrNameLst>
                                      </p:cBhvr>
                                      <p:tavLst>
                                        <p:tav tm="0">
                                          <p:val>
                                            <p:fltVal val="0"/>
                                          </p:val>
                                        </p:tav>
                                        <p:tav tm="100000">
                                          <p:val>
                                            <p:strVal val="#ppt_h"/>
                                          </p:val>
                                        </p:tav>
                                      </p:tavLst>
                                    </p:anim>
                                    <p:animEffect transition="in" filter="fade">
                                      <p:cBhvr>
                                        <p:cTn id="71" dur="500"/>
                                        <p:tgtEl>
                                          <p:spTgt spid="51"/>
                                        </p:tgtEl>
                                      </p:cBhvr>
                                    </p:animEffect>
                                  </p:childTnLst>
                                </p:cTn>
                              </p:par>
                              <p:par>
                                <p:cTn id="72" presetID="53" presetClass="entr" presetSubtype="0" fill="hold" nodeType="withEffect">
                                  <p:childTnLst>
                                    <p:set>
                                      <p:cBhvr>
                                        <p:cTn id="73" dur="1" fill="hold">
                                          <p:stCondLst>
                                            <p:cond delay="0"/>
                                          </p:stCondLst>
                                        </p:cTn>
                                        <p:tgtEl>
                                          <p:spTgt spid="43"/>
                                        </p:tgtEl>
                                        <p:attrNameLst>
                                          <p:attrName>style.visibility</p:attrName>
                                        </p:attrNameLst>
                                      </p:cBhvr>
                                      <p:to>
                                        <p:strVal val="visible"/>
                                      </p:to>
                                    </p:set>
                                    <p:anim calcmode="lin" valueType="num">
                                      <p:cBhvr>
                                        <p:cTn id="74" dur="500" fill="hold"/>
                                        <p:tgtEl>
                                          <p:spTgt spid="43"/>
                                        </p:tgtEl>
                                        <p:attrNameLst>
                                          <p:attrName>ppt_w</p:attrName>
                                        </p:attrNameLst>
                                      </p:cBhvr>
                                      <p:tavLst>
                                        <p:tav tm="0">
                                          <p:val>
                                            <p:fltVal val="0"/>
                                          </p:val>
                                        </p:tav>
                                        <p:tav tm="100000">
                                          <p:val>
                                            <p:strVal val="#ppt_w"/>
                                          </p:val>
                                        </p:tav>
                                      </p:tavLst>
                                    </p:anim>
                                    <p:anim calcmode="lin" valueType="num">
                                      <p:cBhvr>
                                        <p:cTn id="75" dur="500" fill="hold"/>
                                        <p:tgtEl>
                                          <p:spTgt spid="43"/>
                                        </p:tgtEl>
                                        <p:attrNameLst>
                                          <p:attrName>ppt_h</p:attrName>
                                        </p:attrNameLst>
                                      </p:cBhvr>
                                      <p:tavLst>
                                        <p:tav tm="0">
                                          <p:val>
                                            <p:fltVal val="0"/>
                                          </p:val>
                                        </p:tav>
                                        <p:tav tm="100000">
                                          <p:val>
                                            <p:strVal val="#ppt_h"/>
                                          </p:val>
                                        </p:tav>
                                      </p:tavLst>
                                    </p:anim>
                                    <p:animEffect transition="in" filter="fade">
                                      <p:cBhvr>
                                        <p:cTn id="76" dur="500"/>
                                        <p:tgtEl>
                                          <p:spTgt spid="43"/>
                                        </p:tgtEl>
                                      </p:cBhvr>
                                    </p:animEffect>
                                  </p:childTnLst>
                                </p:cTn>
                              </p:par>
                              <p:par>
                                <p:cTn id="77" presetID="10" presetClass="entr" presetSubtype="0" fill="hold" nodeType="withEffect">
                                  <p:childTnLst>
                                    <p:set>
                                      <p:cBhvr>
                                        <p:cTn id="78" dur="1" fill="hold">
                                          <p:stCondLst>
                                            <p:cond delay="0"/>
                                          </p:stCondLst>
                                        </p:cTn>
                                        <p:tgtEl>
                                          <p:spTgt spid="46"/>
                                        </p:tgtEl>
                                        <p:attrNameLst>
                                          <p:attrName>style.visibility</p:attrName>
                                        </p:attrNameLst>
                                      </p:cBhvr>
                                      <p:to>
                                        <p:strVal val="visible"/>
                                      </p:to>
                                    </p:set>
                                    <p:animEffect transition="in" filter="fade">
                                      <p:cBhvr>
                                        <p:cTn id="79" dur="1000"/>
                                        <p:tgtEl>
                                          <p:spTgt spid="46"/>
                                        </p:tgtEl>
                                      </p:cBhvr>
                                    </p:animEffect>
                                  </p:childTnLst>
                                </p:cTn>
                              </p:par>
                              <p:par>
                                <p:cTn id="80" presetID="53" presetClass="entr" presetSubtype="0" fill="hold" nodeType="withEffect">
                                  <p:childTnLst>
                                    <p:set>
                                      <p:cBhvr>
                                        <p:cTn id="81" dur="1" fill="hold">
                                          <p:stCondLst>
                                            <p:cond delay="0"/>
                                          </p:stCondLst>
                                        </p:cTn>
                                        <p:tgtEl>
                                          <p:spTgt spid="52"/>
                                        </p:tgtEl>
                                        <p:attrNameLst>
                                          <p:attrName>style.visibility</p:attrName>
                                        </p:attrNameLst>
                                      </p:cBhvr>
                                      <p:to>
                                        <p:strVal val="visible"/>
                                      </p:to>
                                    </p:set>
                                    <p:anim calcmode="lin" valueType="num">
                                      <p:cBhvr>
                                        <p:cTn id="82" dur="500" fill="hold"/>
                                        <p:tgtEl>
                                          <p:spTgt spid="52"/>
                                        </p:tgtEl>
                                        <p:attrNameLst>
                                          <p:attrName>ppt_w</p:attrName>
                                        </p:attrNameLst>
                                      </p:cBhvr>
                                      <p:tavLst>
                                        <p:tav tm="0">
                                          <p:val>
                                            <p:fltVal val="0"/>
                                          </p:val>
                                        </p:tav>
                                        <p:tav tm="100000">
                                          <p:val>
                                            <p:strVal val="#ppt_w"/>
                                          </p:val>
                                        </p:tav>
                                      </p:tavLst>
                                    </p:anim>
                                    <p:anim calcmode="lin" valueType="num">
                                      <p:cBhvr>
                                        <p:cTn id="83" dur="500" fill="hold"/>
                                        <p:tgtEl>
                                          <p:spTgt spid="52"/>
                                        </p:tgtEl>
                                        <p:attrNameLst>
                                          <p:attrName>ppt_h</p:attrName>
                                        </p:attrNameLst>
                                      </p:cBhvr>
                                      <p:tavLst>
                                        <p:tav tm="0">
                                          <p:val>
                                            <p:fltVal val="0"/>
                                          </p:val>
                                        </p:tav>
                                        <p:tav tm="100000">
                                          <p:val>
                                            <p:strVal val="#ppt_h"/>
                                          </p:val>
                                        </p:tav>
                                      </p:tavLst>
                                    </p:anim>
                                    <p:animEffect transition="in" filter="fade">
                                      <p:cBhvr>
                                        <p:cTn id="84"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4" grpId="0" animBg="1"/>
      <p:bldP spid="28" grpId="0" animBg="1"/>
      <p:bldP spid="35" grpId="0" animBg="1"/>
      <p:bldP spid="42" grpId="0" animBg="1"/>
      <p:bldP spid="49" grpId="0" animBg="1"/>
      <p:bldP spid="50" grpId="0" animBg="1"/>
      <p:bldP spid="5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18D5F79-6D7F-4262-9AF0-C0D1ED6C7EDE}"/>
              </a:ext>
            </a:extLst>
          </p:cNvPr>
          <p:cNvSpPr txBox="1"/>
          <p:nvPr/>
        </p:nvSpPr>
        <p:spPr>
          <a:xfrm>
            <a:off x="954593" y="1592347"/>
            <a:ext cx="10560817" cy="5078313"/>
          </a:xfrm>
          <a:prstGeom prst="rect">
            <a:avLst/>
          </a:prstGeom>
          <a:noFill/>
        </p:spPr>
        <p:txBody>
          <a:bodyPr wrap="square" rtlCol="0">
            <a:spAutoFit/>
          </a:bodyPr>
          <a:lstStyle/>
          <a:p>
            <a:r>
              <a:rPr lang="en-US" altLang="zh-CN" dirty="0"/>
              <a:t>1.Business Ethics Concepts and Cases Manuel G. Velasquez Seventh Edition</a:t>
            </a:r>
          </a:p>
          <a:p>
            <a:r>
              <a:rPr lang="en-US" altLang="zh-CN" dirty="0"/>
              <a:t>2.Workplace violence in Queensland, </a:t>
            </a:r>
            <a:r>
              <a:rPr lang="en-US" altLang="zh-CN" dirty="0" err="1"/>
              <a:t>Australia:The</a:t>
            </a:r>
            <a:r>
              <a:rPr lang="en-US" altLang="zh-CN" dirty="0"/>
              <a:t> results of a comparative study</a:t>
            </a:r>
          </a:p>
          <a:p>
            <a:r>
              <a:rPr lang="en-US" altLang="zh-CN" dirty="0"/>
              <a:t>3. Business Ethics For Dummies</a:t>
            </a:r>
          </a:p>
          <a:p>
            <a:r>
              <a:rPr lang="en-US" altLang="zh-CN" dirty="0"/>
              <a:t>4. Discrimination, Harassment, Abuse, and Bullying in the Workplace: Contribution of Workplace Injustice to Occupational Health Disparities</a:t>
            </a:r>
          </a:p>
          <a:p>
            <a:r>
              <a:rPr lang="en-US" altLang="zh-CN" dirty="0"/>
              <a:t>5. Employment and Employee Rights Patricia H. </a:t>
            </a:r>
            <a:r>
              <a:rPr lang="en-US" altLang="zh-CN" dirty="0" err="1"/>
              <a:t>Werhane</a:t>
            </a:r>
            <a:r>
              <a:rPr lang="en-US" altLang="zh-CN" dirty="0"/>
              <a:t>, Tara J. </a:t>
            </a:r>
            <a:r>
              <a:rPr lang="en-US" altLang="zh-CN" dirty="0" err="1"/>
              <a:t>Radin</a:t>
            </a:r>
            <a:r>
              <a:rPr lang="en-US" altLang="zh-CN" dirty="0"/>
              <a:t>, Norman E. Bowie</a:t>
            </a:r>
          </a:p>
          <a:p>
            <a:r>
              <a:rPr lang="en-US" altLang="zh-CN" dirty="0"/>
              <a:t>6. Business Ethics Mark S. Schwartz</a:t>
            </a:r>
          </a:p>
          <a:p>
            <a:r>
              <a:rPr lang="en-US" altLang="zh-CN" dirty="0"/>
              <a:t>7. Workplace safety: A review and research synthesis</a:t>
            </a:r>
          </a:p>
          <a:p>
            <a:r>
              <a:rPr lang="en-US" altLang="zh-CN" dirty="0"/>
              <a:t>8. Workplace Safety and Health Improvements Through a Labor/Management Training and Collaboration</a:t>
            </a:r>
          </a:p>
          <a:p>
            <a:r>
              <a:rPr lang="en-US" altLang="zh-CN" dirty="0"/>
              <a:t>9. Maintaining Health and Safety at Workplace: Employee and Employer’s Role in Ensuring a Safe Working Environment</a:t>
            </a:r>
          </a:p>
          <a:p>
            <a:r>
              <a:rPr lang="en-US" altLang="zh-CN" dirty="0"/>
              <a:t>10.</a:t>
            </a:r>
            <a:r>
              <a:rPr lang="zh-CN" altLang="en-US" dirty="0"/>
              <a:t>路面执法交警工作环境问题研究</a:t>
            </a:r>
            <a:r>
              <a:rPr lang="en-US" altLang="zh-CN" dirty="0"/>
              <a:t>_</a:t>
            </a:r>
            <a:r>
              <a:rPr lang="zh-CN" altLang="en-US" dirty="0"/>
              <a:t>汤宇杰</a:t>
            </a:r>
            <a:endParaRPr lang="en-US" altLang="zh-CN" dirty="0"/>
          </a:p>
          <a:p>
            <a:r>
              <a:rPr lang="en-US" altLang="zh-CN" dirty="0"/>
              <a:t>11.</a:t>
            </a:r>
            <a:r>
              <a:rPr lang="zh-CN" altLang="en-US" dirty="0"/>
              <a:t>林崇德．心理学大辞典：上海教育出版社</a:t>
            </a:r>
            <a:endParaRPr lang="en-US" altLang="zh-CN" dirty="0"/>
          </a:p>
          <a:p>
            <a:endParaRPr lang="en-US" altLang="zh-CN" dirty="0"/>
          </a:p>
          <a:p>
            <a:r>
              <a:rPr lang="en-US" altLang="zh-CN" dirty="0">
                <a:hlinkClick r:id="rId3"/>
              </a:rPr>
              <a:t>https://github.com/LiYani430/ethicsfile/archive/master.zip</a:t>
            </a:r>
            <a:endParaRPr lang="en-US" altLang="zh-CN" dirty="0"/>
          </a:p>
          <a:p>
            <a:endParaRPr lang="en-US" altLang="zh-CN" dirty="0"/>
          </a:p>
          <a:p>
            <a:r>
              <a:rPr lang="en-US" altLang="zh-CN" dirty="0">
                <a:hlinkClick r:id="rId4"/>
              </a:rPr>
              <a:t>http://note.youdao.com/s/Di9lOIdg</a:t>
            </a:r>
            <a:endParaRPr lang="en-US" altLang="zh-CN" dirty="0"/>
          </a:p>
        </p:txBody>
      </p:sp>
      <p:sp>
        <p:nvSpPr>
          <p:cNvPr id="3" name="矩形 2">
            <a:extLst>
              <a:ext uri="{FF2B5EF4-FFF2-40B4-BE49-F238E27FC236}">
                <a16:creationId xmlns:a16="http://schemas.microsoft.com/office/drawing/2014/main" id="{267B1A8C-94B6-4B7D-9D9A-42A52C0D05B9}"/>
              </a:ext>
            </a:extLst>
          </p:cNvPr>
          <p:cNvSpPr/>
          <p:nvPr/>
        </p:nvSpPr>
        <p:spPr>
          <a:xfrm>
            <a:off x="1215851" y="464339"/>
            <a:ext cx="1875835" cy="523220"/>
          </a:xfrm>
          <a:prstGeom prst="rect">
            <a:avLst/>
          </a:prstGeom>
        </p:spPr>
        <p:txBody>
          <a:bodyPr wrap="none">
            <a:spAutoFit/>
          </a:bodyPr>
          <a:lstStyle/>
          <a:p>
            <a:r>
              <a:rPr lang="en-US" altLang="zh-CN" sz="2800" dirty="0">
                <a:latin typeface="+mj-ea"/>
                <a:ea typeface="+mj-ea"/>
              </a:rPr>
              <a:t>Reference</a:t>
            </a:r>
            <a:endParaRPr lang="zh-CN" altLang="en-US" sz="2800" dirty="0">
              <a:latin typeface="+mj-ea"/>
              <a:ea typeface="+mj-ea"/>
            </a:endParaRPr>
          </a:p>
        </p:txBody>
      </p:sp>
    </p:spTree>
    <p:extLst>
      <p:ext uri="{BB962C8B-B14F-4D97-AF65-F5344CB8AC3E}">
        <p14:creationId xmlns:p14="http://schemas.microsoft.com/office/powerpoint/2010/main" val="1712962550"/>
      </p:ext>
    </p:extLst>
  </p:cSld>
  <p:clrMapOvr>
    <a:masterClrMapping/>
  </p:clrMapOvr>
  <mc:AlternateContent xmlns:mc="http://schemas.openxmlformats.org/markup-compatibility/2006" xmlns:p14="http://schemas.microsoft.com/office/powerpoint/2010/main">
    <mc:Choice Requires="p14">
      <p:transition spd="slow" p14:dur="1600" advTm="3000">
        <p14:prism isInverted="1"/>
      </p:transition>
    </mc:Choice>
    <mc:Fallback xmlns:p15="http://schemas.microsoft.com/office/powerpoint/2012/main" xmlns="">
      <p:transition spd="slow" advTm="3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58777" y="3357712"/>
            <a:ext cx="9674443" cy="1200329"/>
          </a:xfrm>
          <a:prstGeom prst="rect">
            <a:avLst/>
          </a:prstGeom>
          <a:noFill/>
        </p:spPr>
        <p:txBody>
          <a:bodyPr wrap="none" rtlCol="0">
            <a:spAutoFit/>
          </a:bodyPr>
          <a:lstStyle/>
          <a:p>
            <a:r>
              <a:rPr lang="zh-CN" altLang="en-US" sz="7200" dirty="0">
                <a:solidFill>
                  <a:schemeClr val="tx2"/>
                </a:solidFill>
                <a:latin typeface="+mj-ea"/>
              </a:rPr>
              <a:t>工作环境 相关研究前沿</a:t>
            </a:r>
          </a:p>
        </p:txBody>
      </p:sp>
      <p:grpSp>
        <p:nvGrpSpPr>
          <p:cNvPr id="6" name="Group 33"/>
          <p:cNvGrpSpPr/>
          <p:nvPr/>
        </p:nvGrpSpPr>
        <p:grpSpPr>
          <a:xfrm>
            <a:off x="5410200" y="1388950"/>
            <a:ext cx="1371600" cy="1667236"/>
            <a:chOff x="1208671" y="1659213"/>
            <a:chExt cx="2151201" cy="2614869"/>
          </a:xfrm>
          <a:solidFill>
            <a:schemeClr val="accent1"/>
          </a:solidFill>
        </p:grpSpPr>
        <p:sp>
          <p:nvSpPr>
            <p:cNvPr id="7" name="Oval 24"/>
            <p:cNvSpPr/>
            <p:nvPr/>
          </p:nvSpPr>
          <p:spPr>
            <a:xfrm>
              <a:off x="1208671" y="1659213"/>
              <a:ext cx="2151201" cy="215120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Agency FB" pitchFamily="34" charset="0"/>
                  <a:cs typeface="Times New Roman" pitchFamily="18" charset="0"/>
                </a:rPr>
                <a:t>02</a:t>
              </a:r>
            </a:p>
          </p:txBody>
        </p:sp>
        <p:sp>
          <p:nvSpPr>
            <p:cNvPr id="9" name="Isosceles Triangle 31"/>
            <p:cNvSpPr/>
            <p:nvPr/>
          </p:nvSpPr>
          <p:spPr>
            <a:xfrm rot="10800000">
              <a:off x="2007871" y="3719631"/>
              <a:ext cx="552799" cy="554451"/>
            </a:xfrm>
            <a:prstGeom prst="triangle">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spTree>
    <p:extLst>
      <p:ext uri="{BB962C8B-B14F-4D97-AF65-F5344CB8AC3E}">
        <p14:creationId xmlns:p14="http://schemas.microsoft.com/office/powerpoint/2010/main" val="3643417388"/>
      </p:ext>
    </p:extLst>
  </p:cSld>
  <p:clrMapOvr>
    <a:masterClrMapping/>
  </p:clrMapOvr>
  <mc:AlternateContent xmlns:mc="http://schemas.openxmlformats.org/markup-compatibility/2006" xmlns:p14="http://schemas.microsoft.com/office/powerpoint/2010/main">
    <mc:Choice Requires="p14">
      <p:transition spd="slow" p14:dur="1600" advTm="3000">
        <p14:prism isInverted="1"/>
      </p:transition>
    </mc:Choice>
    <mc:Fallback xmlns:p15="http://schemas.microsoft.com/office/powerpoint/2012/main" xmlns="">
      <p:transition spd="slow" advTm="3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2" presetClass="entr" presetSubtype="1" fill="hold" nodeType="afterEffect">
                                  <p:childTnLst>
                                    <p:set>
                                      <p:cBhvr>
                                        <p:cTn id="7" dur="1" fill="hold">
                                          <p:stCondLst>
                                            <p:cond delay="0"/>
                                          </p:stCondLst>
                                        </p:cTn>
                                        <p:tgtEl>
                                          <p:spTgt spid="6"/>
                                        </p:tgtEl>
                                        <p:attrNameLst>
                                          <p:attrName>style.visibility</p:attrName>
                                        </p:attrNameLst>
                                      </p:cBhvr>
                                      <p:to>
                                        <p:strVal val="visible"/>
                                      </p:to>
                                    </p:set>
                                    <p:anim calcmode="lin" valueType="num">
                                      <p:cBhvr additive="base">
                                        <p:cTn id="8" dur="1500" fill="hold"/>
                                        <p:tgtEl>
                                          <p:spTgt spid="6"/>
                                        </p:tgtEl>
                                        <p:attrNameLst>
                                          <p:attrName>ppt_x</p:attrName>
                                        </p:attrNameLst>
                                      </p:cBhvr>
                                      <p:tavLst>
                                        <p:tav tm="0">
                                          <p:val>
                                            <p:strVal val="#ppt_x"/>
                                          </p:val>
                                        </p:tav>
                                        <p:tav tm="100000">
                                          <p:val>
                                            <p:strVal val="#ppt_x"/>
                                          </p:val>
                                        </p:tav>
                                      </p:tavLst>
                                    </p:anim>
                                    <p:anim calcmode="lin" valueType="num">
                                      <p:cBhvr additive="base">
                                        <p:cTn id="9" dur="1500" fill="hold"/>
                                        <p:tgtEl>
                                          <p:spTgt spid="6"/>
                                        </p:tgtEl>
                                        <p:attrNameLst>
                                          <p:attrName>ppt_y</p:attrName>
                                        </p:attrNameLst>
                                      </p:cBhvr>
                                      <p:tavLst>
                                        <p:tav tm="0">
                                          <p:val>
                                            <p:strVal val="0-#ppt_h/2"/>
                                          </p:val>
                                        </p:tav>
                                        <p:tav tm="100000">
                                          <p:val>
                                            <p:strVal val="#ppt_y"/>
                                          </p:val>
                                        </p:tav>
                                      </p:tavLst>
                                    </p:anim>
                                  </p:childTnLst>
                                </p:cTn>
                              </p:par>
                            </p:childTnLst>
                          </p:cTn>
                        </p:par>
                        <p:par>
                          <p:cTn id="10" fill="hold" nodeType="withGroup">
                            <p:stCondLst>
                              <p:cond delay="1500"/>
                            </p:stCondLst>
                            <p:childTnLst>
                              <p:par>
                                <p:cTn id="11" presetID="52" presetClass="entr" presetSubtype="0" fill="hold" grpId="0" nodeType="afterEffect">
                                  <p:iterate type="lt">
                                    <p:tmPct val="10000"/>
                                  </p:iterate>
                                  <p:childTnLst>
                                    <p:set>
                                      <p:cBhvr>
                                        <p:cTn id="12" dur="1" fill="hold">
                                          <p:stCondLst>
                                            <p:cond delay="0"/>
                                          </p:stCondLst>
                                        </p:cTn>
                                        <p:tgtEl>
                                          <p:spTgt spid="21"/>
                                        </p:tgtEl>
                                        <p:attrNameLst>
                                          <p:attrName>style.visibility</p:attrName>
                                        </p:attrNameLst>
                                      </p:cBhvr>
                                      <p:to>
                                        <p:strVal val="visible"/>
                                      </p:to>
                                    </p:set>
                                    <p:animScale>
                                      <p:cBhvr>
                                        <p:cTn id="13" dur="100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 0 0" pathEditMode="relative" ptsTypes="">
                                      <p:cBhvr>
                                        <p:cTn id="14" dur="1000" decel="50000" fill="hold">
                                          <p:stCondLst>
                                            <p:cond delay="0"/>
                                          </p:stCondLst>
                                        </p:cTn>
                                        <p:tgtEl>
                                          <p:spTgt spid="21"/>
                                        </p:tgtEl>
                                        <p:attrNameLst>
                                          <p:attrName>ppt_x</p:attrName>
                                          <p:attrName>ppt_y</p:attrName>
                                        </p:attrNameLst>
                                      </p:cBhvr>
                                    </p:animMotion>
                                    <p:animEffect transition="in" filter="fade">
                                      <p:cBhvr>
                                        <p:cTn id="15"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06287" y="485117"/>
            <a:ext cx="4902284" cy="584775"/>
          </a:xfrm>
          <a:prstGeom prst="rect">
            <a:avLst/>
          </a:prstGeom>
          <a:noFill/>
        </p:spPr>
        <p:txBody>
          <a:bodyPr wrap="square" rtlCol="0">
            <a:spAutoFit/>
          </a:bodyPr>
          <a:lstStyle/>
          <a:p>
            <a:r>
              <a:rPr lang="zh-CN" altLang="en-US" sz="3200" dirty="0">
                <a:solidFill>
                  <a:schemeClr val="tx2"/>
                </a:solidFill>
                <a:latin typeface="+mj-ea"/>
                <a:ea typeface="+mj-ea"/>
              </a:rPr>
              <a:t>工作环境 相关研究前沿</a:t>
            </a:r>
          </a:p>
        </p:txBody>
      </p:sp>
      <p:sp>
        <p:nvSpPr>
          <p:cNvPr id="40" name="Flowchart: Alternate Process 24"/>
          <p:cNvSpPr/>
          <p:nvPr/>
        </p:nvSpPr>
        <p:spPr>
          <a:xfrm rot="16200000">
            <a:off x="2300947" y="2443864"/>
            <a:ext cx="3686853" cy="2303866"/>
          </a:xfrm>
          <a:prstGeom prst="roundRect">
            <a:avLst>
              <a:gd name="adj" fmla="val 620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41" name="Group 134"/>
          <p:cNvGrpSpPr>
            <a:grpSpLocks noChangeAspect="1"/>
          </p:cNvGrpSpPr>
          <p:nvPr/>
        </p:nvGrpSpPr>
        <p:grpSpPr>
          <a:xfrm>
            <a:off x="3570601" y="4864981"/>
            <a:ext cx="1147544" cy="1148501"/>
            <a:chOff x="3287425" y="1417883"/>
            <a:chExt cx="648499" cy="649042"/>
          </a:xfrm>
        </p:grpSpPr>
        <p:sp>
          <p:nvSpPr>
            <p:cNvPr id="42" name="Oval 88"/>
            <p:cNvSpPr>
              <a:spLocks noChangeAspect="1"/>
            </p:cNvSpPr>
            <p:nvPr/>
          </p:nvSpPr>
          <p:spPr>
            <a:xfrm>
              <a:off x="3287425" y="1417883"/>
              <a:ext cx="648499" cy="64904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b="1">
                <a:solidFill>
                  <a:schemeClr val="bg1"/>
                </a:solidFill>
                <a:latin typeface="+mj-lt"/>
              </a:endParaRPr>
            </a:p>
          </p:txBody>
        </p:sp>
        <p:sp>
          <p:nvSpPr>
            <p:cNvPr id="43" name="Oval 94"/>
            <p:cNvSpPr>
              <a:spLocks noChangeAspect="1"/>
            </p:cNvSpPr>
            <p:nvPr/>
          </p:nvSpPr>
          <p:spPr>
            <a:xfrm>
              <a:off x="3362252" y="1492773"/>
              <a:ext cx="498845" cy="49926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1"/>
                  </a:solidFill>
                  <a:latin typeface="Agency FB" pitchFamily="34" charset="0"/>
                </a:rPr>
                <a:t>01</a:t>
              </a:r>
            </a:p>
          </p:txBody>
        </p:sp>
      </p:grpSp>
      <p:sp>
        <p:nvSpPr>
          <p:cNvPr id="44" name="Freeform 187"/>
          <p:cNvSpPr>
            <a:spLocks noEditPoints="1"/>
          </p:cNvSpPr>
          <p:nvPr/>
        </p:nvSpPr>
        <p:spPr bwMode="auto">
          <a:xfrm>
            <a:off x="3790092" y="2145215"/>
            <a:ext cx="708563" cy="457915"/>
          </a:xfrm>
          <a:custGeom>
            <a:avLst/>
            <a:gdLst/>
            <a:ahLst/>
            <a:cxnLst>
              <a:cxn ang="0">
                <a:pos x="68" y="25"/>
              </a:cxn>
              <a:cxn ang="0">
                <a:pos x="34" y="44"/>
              </a:cxn>
              <a:cxn ang="0">
                <a:pos x="1" y="25"/>
              </a:cxn>
              <a:cxn ang="0">
                <a:pos x="0" y="22"/>
              </a:cxn>
              <a:cxn ang="0">
                <a:pos x="1" y="20"/>
              </a:cxn>
              <a:cxn ang="0">
                <a:pos x="34" y="0"/>
              </a:cxn>
              <a:cxn ang="0">
                <a:pos x="68" y="20"/>
              </a:cxn>
              <a:cxn ang="0">
                <a:pos x="68" y="22"/>
              </a:cxn>
              <a:cxn ang="0">
                <a:pos x="68" y="25"/>
              </a:cxn>
              <a:cxn ang="0">
                <a:pos x="49" y="9"/>
              </a:cxn>
              <a:cxn ang="0">
                <a:pos x="51" y="17"/>
              </a:cxn>
              <a:cxn ang="0">
                <a:pos x="34" y="34"/>
              </a:cxn>
              <a:cxn ang="0">
                <a:pos x="17" y="17"/>
              </a:cxn>
              <a:cxn ang="0">
                <a:pos x="20" y="9"/>
              </a:cxn>
              <a:cxn ang="0">
                <a:pos x="5" y="22"/>
              </a:cxn>
              <a:cxn ang="0">
                <a:pos x="34" y="39"/>
              </a:cxn>
              <a:cxn ang="0">
                <a:pos x="64" y="22"/>
              </a:cxn>
              <a:cxn ang="0">
                <a:pos x="49" y="9"/>
              </a:cxn>
              <a:cxn ang="0">
                <a:pos x="34" y="6"/>
              </a:cxn>
              <a:cxn ang="0">
                <a:pos x="23" y="17"/>
              </a:cxn>
              <a:cxn ang="0">
                <a:pos x="25" y="19"/>
              </a:cxn>
              <a:cxn ang="0">
                <a:pos x="27" y="17"/>
              </a:cxn>
              <a:cxn ang="0">
                <a:pos x="34" y="9"/>
              </a:cxn>
              <a:cxn ang="0">
                <a:pos x="36" y="8"/>
              </a:cxn>
              <a:cxn ang="0">
                <a:pos x="34" y="6"/>
              </a:cxn>
            </a:cxnLst>
            <a:rect l="0" t="0" r="r" b="b"/>
            <a:pathLst>
              <a:path w="68" h="44">
                <a:moveTo>
                  <a:pt x="68" y="25"/>
                </a:moveTo>
                <a:cubicBezTo>
                  <a:pt x="61" y="36"/>
                  <a:pt x="48" y="44"/>
                  <a:pt x="34" y="44"/>
                </a:cubicBezTo>
                <a:cubicBezTo>
                  <a:pt x="21" y="44"/>
                  <a:pt x="8" y="36"/>
                  <a:pt x="1" y="25"/>
                </a:cubicBezTo>
                <a:cubicBezTo>
                  <a:pt x="1" y="24"/>
                  <a:pt x="0" y="23"/>
                  <a:pt x="0" y="22"/>
                </a:cubicBezTo>
                <a:cubicBezTo>
                  <a:pt x="0" y="21"/>
                  <a:pt x="1" y="20"/>
                  <a:pt x="1" y="20"/>
                </a:cubicBezTo>
                <a:cubicBezTo>
                  <a:pt x="8" y="8"/>
                  <a:pt x="21" y="0"/>
                  <a:pt x="34" y="0"/>
                </a:cubicBezTo>
                <a:cubicBezTo>
                  <a:pt x="48" y="0"/>
                  <a:pt x="61" y="8"/>
                  <a:pt x="68" y="20"/>
                </a:cubicBezTo>
                <a:cubicBezTo>
                  <a:pt x="68" y="20"/>
                  <a:pt x="68" y="21"/>
                  <a:pt x="68" y="22"/>
                </a:cubicBezTo>
                <a:cubicBezTo>
                  <a:pt x="68" y="23"/>
                  <a:pt x="68" y="24"/>
                  <a:pt x="68" y="25"/>
                </a:cubicBezTo>
                <a:close/>
                <a:moveTo>
                  <a:pt x="49" y="9"/>
                </a:moveTo>
                <a:cubicBezTo>
                  <a:pt x="51" y="11"/>
                  <a:pt x="51" y="14"/>
                  <a:pt x="51" y="17"/>
                </a:cubicBezTo>
                <a:cubicBezTo>
                  <a:pt x="51" y="27"/>
                  <a:pt x="44" y="34"/>
                  <a:pt x="34" y="34"/>
                </a:cubicBezTo>
                <a:cubicBezTo>
                  <a:pt x="25" y="34"/>
                  <a:pt x="17" y="27"/>
                  <a:pt x="17" y="17"/>
                </a:cubicBezTo>
                <a:cubicBezTo>
                  <a:pt x="17" y="14"/>
                  <a:pt x="18" y="11"/>
                  <a:pt x="20" y="9"/>
                </a:cubicBezTo>
                <a:cubicBezTo>
                  <a:pt x="14" y="12"/>
                  <a:pt x="9" y="17"/>
                  <a:pt x="5" y="22"/>
                </a:cubicBezTo>
                <a:cubicBezTo>
                  <a:pt x="12" y="32"/>
                  <a:pt x="22" y="39"/>
                  <a:pt x="34" y="39"/>
                </a:cubicBezTo>
                <a:cubicBezTo>
                  <a:pt x="47" y="39"/>
                  <a:pt x="57" y="32"/>
                  <a:pt x="64" y="22"/>
                </a:cubicBezTo>
                <a:cubicBezTo>
                  <a:pt x="60" y="17"/>
                  <a:pt x="55" y="12"/>
                  <a:pt x="49" y="9"/>
                </a:cubicBezTo>
                <a:close/>
                <a:moveTo>
                  <a:pt x="34" y="6"/>
                </a:moveTo>
                <a:cubicBezTo>
                  <a:pt x="28" y="6"/>
                  <a:pt x="23" y="11"/>
                  <a:pt x="23" y="17"/>
                </a:cubicBezTo>
                <a:cubicBezTo>
                  <a:pt x="23" y="18"/>
                  <a:pt x="24" y="19"/>
                  <a:pt x="25" y="19"/>
                </a:cubicBezTo>
                <a:cubicBezTo>
                  <a:pt x="26" y="19"/>
                  <a:pt x="27" y="18"/>
                  <a:pt x="27" y="17"/>
                </a:cubicBezTo>
                <a:cubicBezTo>
                  <a:pt x="27" y="13"/>
                  <a:pt x="30" y="9"/>
                  <a:pt x="34" y="9"/>
                </a:cubicBezTo>
                <a:cubicBezTo>
                  <a:pt x="35" y="9"/>
                  <a:pt x="36" y="9"/>
                  <a:pt x="36" y="8"/>
                </a:cubicBezTo>
                <a:cubicBezTo>
                  <a:pt x="36" y="7"/>
                  <a:pt x="35" y="6"/>
                  <a:pt x="34" y="6"/>
                </a:cubicBezTo>
                <a:close/>
              </a:path>
            </a:pathLst>
          </a:custGeom>
          <a:solidFill>
            <a:schemeClr val="bg1"/>
          </a:solidFill>
          <a:ln w="9525">
            <a:noFill/>
            <a:round/>
          </a:ln>
        </p:spPr>
        <p:txBody>
          <a:bodyPr vert="horz" wrap="square" lIns="121920" tIns="60960" rIns="121920" bIns="60960" numCol="1" anchor="t" anchorCtr="0" compatLnSpc="1">
            <a:prstTxWarp prst="textNoShape">
              <a:avLst/>
            </a:prstTxWarp>
          </a:bodyPr>
          <a:lstStyle/>
          <a:p>
            <a:endParaRPr lang="en-US" sz="2400"/>
          </a:p>
        </p:txBody>
      </p:sp>
      <p:grpSp>
        <p:nvGrpSpPr>
          <p:cNvPr id="45" name="组合 44"/>
          <p:cNvGrpSpPr/>
          <p:nvPr/>
        </p:nvGrpSpPr>
        <p:grpSpPr>
          <a:xfrm>
            <a:off x="3212564" y="2906686"/>
            <a:ext cx="1863618" cy="1859433"/>
            <a:chOff x="1142342" y="2970325"/>
            <a:chExt cx="1863618" cy="1859433"/>
          </a:xfrm>
        </p:grpSpPr>
        <p:sp>
          <p:nvSpPr>
            <p:cNvPr id="46" name="Text Placeholder 3"/>
            <p:cNvSpPr txBox="1"/>
            <p:nvPr/>
          </p:nvSpPr>
          <p:spPr>
            <a:xfrm>
              <a:off x="1142342" y="3080946"/>
              <a:ext cx="1863618" cy="1748812"/>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20000"/>
                </a:lnSpc>
                <a:defRPr/>
              </a:pPr>
              <a:endParaRPr lang="en-US" altLang="zh-CN" dirty="0">
                <a:solidFill>
                  <a:schemeClr val="bg1"/>
                </a:solidFill>
                <a:latin typeface="+mn-ea"/>
              </a:endParaRPr>
            </a:p>
            <a:p>
              <a:pPr>
                <a:lnSpc>
                  <a:spcPct val="120000"/>
                </a:lnSpc>
                <a:defRPr/>
              </a:pPr>
              <a:r>
                <a:rPr lang="zh-CN" altLang="en-US" dirty="0">
                  <a:solidFill>
                    <a:schemeClr val="bg1"/>
                  </a:solidFill>
                  <a:latin typeface="+mn-ea"/>
                </a:rPr>
                <a:t>工作安全的评估方法</a:t>
              </a:r>
              <a:endParaRPr lang="en-US" altLang="zh-CN" dirty="0">
                <a:solidFill>
                  <a:schemeClr val="bg1"/>
                </a:solidFill>
                <a:latin typeface="+mn-ea"/>
              </a:endParaRPr>
            </a:p>
            <a:p>
              <a:pPr>
                <a:lnSpc>
                  <a:spcPct val="120000"/>
                </a:lnSpc>
                <a:defRPr/>
              </a:pPr>
              <a:endParaRPr lang="en-US" altLang="zh-CN" dirty="0">
                <a:solidFill>
                  <a:schemeClr val="bg1"/>
                </a:solidFill>
                <a:latin typeface="+mn-ea"/>
              </a:endParaRPr>
            </a:p>
            <a:p>
              <a:pPr>
                <a:lnSpc>
                  <a:spcPct val="120000"/>
                </a:lnSpc>
                <a:defRPr/>
              </a:pPr>
              <a:r>
                <a:rPr lang="zh-CN" altLang="en-US" dirty="0">
                  <a:solidFill>
                    <a:schemeClr val="bg1"/>
                  </a:solidFill>
                  <a:latin typeface="+mn-ea"/>
                </a:rPr>
                <a:t>培训对于工作安全的重要作用（相较于物理层面的支持）</a:t>
              </a:r>
            </a:p>
          </p:txBody>
        </p:sp>
        <p:sp>
          <p:nvSpPr>
            <p:cNvPr id="47" name="Rectangle 21"/>
            <p:cNvSpPr>
              <a:spLocks noChangeArrowheads="1"/>
            </p:cNvSpPr>
            <p:nvPr/>
          </p:nvSpPr>
          <p:spPr bwMode="auto">
            <a:xfrm>
              <a:off x="1335039" y="2970325"/>
              <a:ext cx="1478225" cy="258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r>
                <a:rPr lang="zh-CN" altLang="en-US" dirty="0">
                  <a:solidFill>
                    <a:schemeClr val="bg1"/>
                  </a:solidFill>
                  <a:latin typeface="+mj-ea"/>
                  <a:ea typeface="+mj-ea"/>
                </a:rPr>
                <a:t>工作环境安全</a:t>
              </a:r>
            </a:p>
          </p:txBody>
        </p:sp>
      </p:grpSp>
      <p:sp>
        <p:nvSpPr>
          <p:cNvPr id="48" name="Flowchart: Alternate Process 24"/>
          <p:cNvSpPr/>
          <p:nvPr/>
        </p:nvSpPr>
        <p:spPr>
          <a:xfrm rot="16200000">
            <a:off x="6187405" y="2443863"/>
            <a:ext cx="3686853" cy="2303866"/>
          </a:xfrm>
          <a:prstGeom prst="roundRect">
            <a:avLst>
              <a:gd name="adj" fmla="val 620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49" name="Group 134"/>
          <p:cNvGrpSpPr>
            <a:grpSpLocks noChangeAspect="1"/>
          </p:cNvGrpSpPr>
          <p:nvPr/>
        </p:nvGrpSpPr>
        <p:grpSpPr>
          <a:xfrm>
            <a:off x="7457059" y="4864980"/>
            <a:ext cx="1147544" cy="1148501"/>
            <a:chOff x="3287425" y="1417883"/>
            <a:chExt cx="648499" cy="649042"/>
          </a:xfrm>
        </p:grpSpPr>
        <p:sp>
          <p:nvSpPr>
            <p:cNvPr id="50" name="Oval 88"/>
            <p:cNvSpPr>
              <a:spLocks noChangeAspect="1"/>
            </p:cNvSpPr>
            <p:nvPr/>
          </p:nvSpPr>
          <p:spPr>
            <a:xfrm>
              <a:off x="3287425" y="1417883"/>
              <a:ext cx="648499" cy="64904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b="1">
                <a:solidFill>
                  <a:schemeClr val="bg1"/>
                </a:solidFill>
                <a:latin typeface="+mj-lt"/>
              </a:endParaRPr>
            </a:p>
          </p:txBody>
        </p:sp>
        <p:sp>
          <p:nvSpPr>
            <p:cNvPr id="51" name="Oval 94"/>
            <p:cNvSpPr>
              <a:spLocks noChangeAspect="1"/>
            </p:cNvSpPr>
            <p:nvPr/>
          </p:nvSpPr>
          <p:spPr>
            <a:xfrm>
              <a:off x="3362252" y="1492773"/>
              <a:ext cx="498845" cy="499263"/>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1"/>
                  </a:solidFill>
                  <a:latin typeface="Agency FB" pitchFamily="34" charset="0"/>
                </a:rPr>
                <a:t>02</a:t>
              </a:r>
            </a:p>
          </p:txBody>
        </p:sp>
      </p:grpSp>
      <p:grpSp>
        <p:nvGrpSpPr>
          <p:cNvPr id="52" name="组合 51"/>
          <p:cNvGrpSpPr/>
          <p:nvPr/>
        </p:nvGrpSpPr>
        <p:grpSpPr>
          <a:xfrm>
            <a:off x="7099022" y="3529756"/>
            <a:ext cx="1863618" cy="465220"/>
            <a:chOff x="1142342" y="3593396"/>
            <a:chExt cx="1863618" cy="465220"/>
          </a:xfrm>
        </p:grpSpPr>
        <p:sp>
          <p:nvSpPr>
            <p:cNvPr id="53" name="Text Placeholder 3"/>
            <p:cNvSpPr txBox="1"/>
            <p:nvPr/>
          </p:nvSpPr>
          <p:spPr>
            <a:xfrm>
              <a:off x="1142342" y="3852085"/>
              <a:ext cx="1863618" cy="206531"/>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20000"/>
                </a:lnSpc>
                <a:defRPr/>
              </a:pPr>
              <a:endParaRPr lang="zh-CN" altLang="en-US" sz="1200" dirty="0">
                <a:solidFill>
                  <a:schemeClr val="bg1"/>
                </a:solidFill>
                <a:latin typeface="+mn-ea"/>
              </a:endParaRPr>
            </a:p>
          </p:txBody>
        </p:sp>
        <p:sp>
          <p:nvSpPr>
            <p:cNvPr id="54" name="Rectangle 21"/>
            <p:cNvSpPr>
              <a:spLocks noChangeArrowheads="1"/>
            </p:cNvSpPr>
            <p:nvPr/>
          </p:nvSpPr>
          <p:spPr bwMode="auto">
            <a:xfrm>
              <a:off x="1341579" y="3593396"/>
              <a:ext cx="1478225" cy="258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ctr"/>
              <a:r>
                <a:rPr lang="zh-CN" altLang="en-US" dirty="0">
                  <a:solidFill>
                    <a:schemeClr val="bg1"/>
                  </a:solidFill>
                  <a:latin typeface="+mj-ea"/>
                  <a:ea typeface="+mj-ea"/>
                </a:rPr>
                <a:t>工作场所中的歧视、骚扰、虐待和欺凌</a:t>
              </a:r>
            </a:p>
          </p:txBody>
        </p:sp>
      </p:grpSp>
      <p:sp>
        <p:nvSpPr>
          <p:cNvPr id="69" name="Freeform 52"/>
          <p:cNvSpPr>
            <a:spLocks noEditPoints="1"/>
          </p:cNvSpPr>
          <p:nvPr/>
        </p:nvSpPr>
        <p:spPr bwMode="auto">
          <a:xfrm>
            <a:off x="7707953" y="2051292"/>
            <a:ext cx="645757" cy="645757"/>
          </a:xfrm>
          <a:custGeom>
            <a:avLst/>
            <a:gdLst/>
            <a:ahLst/>
            <a:cxnLst>
              <a:cxn ang="0">
                <a:pos x="27" y="55"/>
              </a:cxn>
              <a:cxn ang="0">
                <a:pos x="0" y="27"/>
              </a:cxn>
              <a:cxn ang="0">
                <a:pos x="27" y="0"/>
              </a:cxn>
              <a:cxn ang="0">
                <a:pos x="55" y="27"/>
              </a:cxn>
              <a:cxn ang="0">
                <a:pos x="27" y="55"/>
              </a:cxn>
              <a:cxn ang="0">
                <a:pos x="27" y="8"/>
              </a:cxn>
              <a:cxn ang="0">
                <a:pos x="8" y="27"/>
              </a:cxn>
              <a:cxn ang="0">
                <a:pos x="27" y="47"/>
              </a:cxn>
              <a:cxn ang="0">
                <a:pos x="47" y="27"/>
              </a:cxn>
              <a:cxn ang="0">
                <a:pos x="27" y="8"/>
              </a:cxn>
              <a:cxn ang="0">
                <a:pos x="32" y="31"/>
              </a:cxn>
              <a:cxn ang="0">
                <a:pos x="31" y="32"/>
              </a:cxn>
              <a:cxn ang="0">
                <a:pos x="19" y="32"/>
              </a:cxn>
              <a:cxn ang="0">
                <a:pos x="18" y="31"/>
              </a:cxn>
              <a:cxn ang="0">
                <a:pos x="18" y="28"/>
              </a:cxn>
              <a:cxn ang="0">
                <a:pos x="19" y="27"/>
              </a:cxn>
              <a:cxn ang="0">
                <a:pos x="27" y="27"/>
              </a:cxn>
              <a:cxn ang="0">
                <a:pos x="27" y="15"/>
              </a:cxn>
              <a:cxn ang="0">
                <a:pos x="28" y="14"/>
              </a:cxn>
              <a:cxn ang="0">
                <a:pos x="31" y="14"/>
              </a:cxn>
              <a:cxn ang="0">
                <a:pos x="32" y="15"/>
              </a:cxn>
              <a:cxn ang="0">
                <a:pos x="32" y="31"/>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7"/>
                  <a:pt x="8" y="27"/>
                </a:cubicBezTo>
                <a:cubicBezTo>
                  <a:pt x="8" y="38"/>
                  <a:pt x="16" y="47"/>
                  <a:pt x="27" y="47"/>
                </a:cubicBezTo>
                <a:cubicBezTo>
                  <a:pt x="38" y="47"/>
                  <a:pt x="47" y="38"/>
                  <a:pt x="47" y="27"/>
                </a:cubicBezTo>
                <a:cubicBezTo>
                  <a:pt x="47" y="17"/>
                  <a:pt x="38" y="8"/>
                  <a:pt x="27" y="8"/>
                </a:cubicBezTo>
                <a:close/>
                <a:moveTo>
                  <a:pt x="32" y="31"/>
                </a:moveTo>
                <a:cubicBezTo>
                  <a:pt x="32" y="31"/>
                  <a:pt x="31" y="32"/>
                  <a:pt x="31" y="32"/>
                </a:cubicBezTo>
                <a:cubicBezTo>
                  <a:pt x="19" y="32"/>
                  <a:pt x="19" y="32"/>
                  <a:pt x="19" y="32"/>
                </a:cubicBezTo>
                <a:cubicBezTo>
                  <a:pt x="19" y="32"/>
                  <a:pt x="18" y="31"/>
                  <a:pt x="18" y="31"/>
                </a:cubicBezTo>
                <a:cubicBezTo>
                  <a:pt x="18" y="28"/>
                  <a:pt x="18" y="28"/>
                  <a:pt x="18" y="28"/>
                </a:cubicBezTo>
                <a:cubicBezTo>
                  <a:pt x="18" y="28"/>
                  <a:pt x="19" y="27"/>
                  <a:pt x="19" y="27"/>
                </a:cubicBezTo>
                <a:cubicBezTo>
                  <a:pt x="27" y="27"/>
                  <a:pt x="27" y="27"/>
                  <a:pt x="27" y="27"/>
                </a:cubicBezTo>
                <a:cubicBezTo>
                  <a:pt x="27" y="15"/>
                  <a:pt x="27" y="15"/>
                  <a:pt x="27" y="15"/>
                </a:cubicBezTo>
                <a:cubicBezTo>
                  <a:pt x="27" y="14"/>
                  <a:pt x="28" y="14"/>
                  <a:pt x="28" y="14"/>
                </a:cubicBezTo>
                <a:cubicBezTo>
                  <a:pt x="31" y="14"/>
                  <a:pt x="31" y="14"/>
                  <a:pt x="31" y="14"/>
                </a:cubicBezTo>
                <a:cubicBezTo>
                  <a:pt x="31" y="14"/>
                  <a:pt x="32" y="14"/>
                  <a:pt x="32" y="15"/>
                </a:cubicBezTo>
                <a:lnTo>
                  <a:pt x="32" y="31"/>
                </a:lnTo>
                <a:close/>
              </a:path>
            </a:pathLst>
          </a:custGeom>
          <a:solidFill>
            <a:schemeClr val="bg1"/>
          </a:solidFill>
          <a:ln w="9525">
            <a:noFill/>
            <a:round/>
          </a:ln>
        </p:spPr>
        <p:txBody>
          <a:bodyPr vert="horz" wrap="square" lIns="121920" tIns="60960" rIns="121920" bIns="60960" numCol="1" anchor="t" anchorCtr="0" compatLnSpc="1">
            <a:prstTxWarp prst="textNoShape">
              <a:avLst/>
            </a:prstTxWarp>
          </a:bodyPr>
          <a:lstStyle/>
          <a:p>
            <a:endParaRPr lang="en-US" sz="2400"/>
          </a:p>
        </p:txBody>
      </p:sp>
    </p:spTree>
    <p:extLst>
      <p:ext uri="{BB962C8B-B14F-4D97-AF65-F5344CB8AC3E}">
        <p14:creationId xmlns:p14="http://schemas.microsoft.com/office/powerpoint/2010/main" val="786708428"/>
      </p:ext>
    </p:extLst>
  </p:cSld>
  <p:clrMapOvr>
    <a:masterClrMapping/>
  </p:clrMapOvr>
  <mc:AlternateContent xmlns:mc="http://schemas.openxmlformats.org/markup-compatibility/2006" xmlns:p14="http://schemas.microsoft.com/office/powerpoint/2010/main">
    <mc:Choice Requires="p14">
      <p:transition spd="slow" p14:dur="1600" advTm="3000">
        <p14:prism isInverted="1"/>
      </p:transition>
    </mc:Choice>
    <mc:Fallback xmlns:p15="http://schemas.microsoft.com/office/powerpoint/2012/main" xmlns="">
      <p:transition spd="slow" advTm="3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2" presetClass="entr" presetSubtype="4" accel="50000" decel="50000" fill="hold" grpId="0" nodeType="afterEffect">
                                  <p:childTnLst>
                                    <p:set>
                                      <p:cBhvr>
                                        <p:cTn id="7" dur="1" fill="hold">
                                          <p:stCondLst>
                                            <p:cond delay="0"/>
                                          </p:stCondLst>
                                        </p:cTn>
                                        <p:tgtEl>
                                          <p:spTgt spid="40"/>
                                        </p:tgtEl>
                                        <p:attrNameLst>
                                          <p:attrName>style.visibility</p:attrName>
                                        </p:attrNameLst>
                                      </p:cBhvr>
                                      <p:to>
                                        <p:strVal val="visible"/>
                                      </p:to>
                                    </p:set>
                                    <p:anim calcmode="lin" valueType="num">
                                      <p:cBhvr additive="base">
                                        <p:cTn id="8" dur="500" fill="hold"/>
                                        <p:tgtEl>
                                          <p:spTgt spid="40"/>
                                        </p:tgtEl>
                                        <p:attrNameLst>
                                          <p:attrName>ppt_x</p:attrName>
                                        </p:attrNameLst>
                                      </p:cBhvr>
                                      <p:tavLst>
                                        <p:tav tm="0">
                                          <p:val>
                                            <p:strVal val="#ppt_x"/>
                                          </p:val>
                                        </p:tav>
                                        <p:tav tm="100000">
                                          <p:val>
                                            <p:strVal val="#ppt_x"/>
                                          </p:val>
                                        </p:tav>
                                      </p:tavLst>
                                    </p:anim>
                                    <p:anim calcmode="lin" valueType="num">
                                      <p:cBhvr additive="base">
                                        <p:cTn id="9" dur="500" fill="hold"/>
                                        <p:tgtEl>
                                          <p:spTgt spid="40"/>
                                        </p:tgtEl>
                                        <p:attrNameLst>
                                          <p:attrName>ppt_y</p:attrName>
                                        </p:attrNameLst>
                                      </p:cBhvr>
                                      <p:tavLst>
                                        <p:tav tm="0">
                                          <p:val>
                                            <p:strVal val="1+#ppt_h/2"/>
                                          </p:val>
                                        </p:tav>
                                        <p:tav tm="100000">
                                          <p:val>
                                            <p:strVal val="#ppt_y"/>
                                          </p:val>
                                        </p:tav>
                                      </p:tavLst>
                                    </p:anim>
                                  </p:childTnLst>
                                </p:cTn>
                              </p:par>
                            </p:childTnLst>
                          </p:cTn>
                        </p:par>
                        <p:par>
                          <p:cTn id="10" fill="hold" nodeType="withGroup">
                            <p:stCondLst>
                              <p:cond delay="500"/>
                            </p:stCondLst>
                            <p:childTnLst>
                              <p:par>
                                <p:cTn id="11" presetID="53" presetClass="entr" presetSubtype="0" fill="hold" grpId="1" nodeType="afterEffect">
                                  <p:childTnLst>
                                    <p:set>
                                      <p:cBhvr>
                                        <p:cTn id="12" dur="1" fill="hold">
                                          <p:stCondLst>
                                            <p:cond delay="0"/>
                                          </p:stCondLst>
                                        </p:cTn>
                                        <p:tgtEl>
                                          <p:spTgt spid="44"/>
                                        </p:tgtEl>
                                        <p:attrNameLst>
                                          <p:attrName>style.visibility</p:attrName>
                                        </p:attrNameLst>
                                      </p:cBhvr>
                                      <p:to>
                                        <p:strVal val="visible"/>
                                      </p:to>
                                    </p:set>
                                    <p:anim calcmode="lin" valueType="num">
                                      <p:cBhvr>
                                        <p:cTn id="13" dur="500" fill="hold"/>
                                        <p:tgtEl>
                                          <p:spTgt spid="44"/>
                                        </p:tgtEl>
                                        <p:attrNameLst>
                                          <p:attrName>ppt_w</p:attrName>
                                        </p:attrNameLst>
                                      </p:cBhvr>
                                      <p:tavLst>
                                        <p:tav tm="0">
                                          <p:val>
                                            <p:fltVal val="0"/>
                                          </p:val>
                                        </p:tav>
                                        <p:tav tm="100000">
                                          <p:val>
                                            <p:strVal val="#ppt_w"/>
                                          </p:val>
                                        </p:tav>
                                      </p:tavLst>
                                    </p:anim>
                                    <p:anim calcmode="lin" valueType="num">
                                      <p:cBhvr>
                                        <p:cTn id="14" dur="500" fill="hold"/>
                                        <p:tgtEl>
                                          <p:spTgt spid="44"/>
                                        </p:tgtEl>
                                        <p:attrNameLst>
                                          <p:attrName>ppt_h</p:attrName>
                                        </p:attrNameLst>
                                      </p:cBhvr>
                                      <p:tavLst>
                                        <p:tav tm="0">
                                          <p:val>
                                            <p:fltVal val="0"/>
                                          </p:val>
                                        </p:tav>
                                        <p:tav tm="100000">
                                          <p:val>
                                            <p:strVal val="#ppt_h"/>
                                          </p:val>
                                        </p:tav>
                                      </p:tavLst>
                                    </p:anim>
                                    <p:animEffect transition="in" filter="fade">
                                      <p:cBhvr>
                                        <p:cTn id="15" dur="500"/>
                                        <p:tgtEl>
                                          <p:spTgt spid="44"/>
                                        </p:tgtEl>
                                      </p:cBhvr>
                                    </p:animEffect>
                                  </p:childTnLst>
                                </p:cTn>
                              </p:par>
                              <p:par>
                                <p:cTn id="16" presetID="53" presetClass="entr" presetSubtype="0" fill="hold" nodeType="withEffect">
                                  <p:childTnLst>
                                    <p:set>
                                      <p:cBhvr>
                                        <p:cTn id="17" dur="1" fill="hold">
                                          <p:stCondLst>
                                            <p:cond delay="0"/>
                                          </p:stCondLst>
                                        </p:cTn>
                                        <p:tgtEl>
                                          <p:spTgt spid="41"/>
                                        </p:tgtEl>
                                        <p:attrNameLst>
                                          <p:attrName>style.visibility</p:attrName>
                                        </p:attrNameLst>
                                      </p:cBhvr>
                                      <p:to>
                                        <p:strVal val="visible"/>
                                      </p:to>
                                    </p:set>
                                    <p:anim calcmode="lin" valueType="num">
                                      <p:cBhvr>
                                        <p:cTn id="18" dur="500" fill="hold"/>
                                        <p:tgtEl>
                                          <p:spTgt spid="41"/>
                                        </p:tgtEl>
                                        <p:attrNameLst>
                                          <p:attrName>ppt_w</p:attrName>
                                        </p:attrNameLst>
                                      </p:cBhvr>
                                      <p:tavLst>
                                        <p:tav tm="0">
                                          <p:val>
                                            <p:fltVal val="0"/>
                                          </p:val>
                                        </p:tav>
                                        <p:tav tm="100000">
                                          <p:val>
                                            <p:strVal val="#ppt_w"/>
                                          </p:val>
                                        </p:tav>
                                      </p:tavLst>
                                    </p:anim>
                                    <p:anim calcmode="lin" valueType="num">
                                      <p:cBhvr>
                                        <p:cTn id="19" dur="500" fill="hold"/>
                                        <p:tgtEl>
                                          <p:spTgt spid="41"/>
                                        </p:tgtEl>
                                        <p:attrNameLst>
                                          <p:attrName>ppt_h</p:attrName>
                                        </p:attrNameLst>
                                      </p:cBhvr>
                                      <p:tavLst>
                                        <p:tav tm="0">
                                          <p:val>
                                            <p:fltVal val="0"/>
                                          </p:val>
                                        </p:tav>
                                        <p:tav tm="100000">
                                          <p:val>
                                            <p:strVal val="#ppt_h"/>
                                          </p:val>
                                        </p:tav>
                                      </p:tavLst>
                                    </p:anim>
                                    <p:animEffect transition="in" filter="fade">
                                      <p:cBhvr>
                                        <p:cTn id="20" dur="500"/>
                                        <p:tgtEl>
                                          <p:spTgt spid="41"/>
                                        </p:tgtEl>
                                      </p:cBhvr>
                                    </p:animEffect>
                                  </p:childTnLst>
                                </p:cTn>
                              </p:par>
                              <p:par>
                                <p:cTn id="21" presetID="10" presetClass="entr" presetSubtype="0" fill="hold" nodeType="withEffect">
                                  <p:childTnLst>
                                    <p:set>
                                      <p:cBhvr>
                                        <p:cTn id="22" dur="1" fill="hold">
                                          <p:stCondLst>
                                            <p:cond delay="0"/>
                                          </p:stCondLst>
                                        </p:cTn>
                                        <p:tgtEl>
                                          <p:spTgt spid="45"/>
                                        </p:tgtEl>
                                        <p:attrNameLst>
                                          <p:attrName>style.visibility</p:attrName>
                                        </p:attrNameLst>
                                      </p:cBhvr>
                                      <p:to>
                                        <p:strVal val="visible"/>
                                      </p:to>
                                    </p:set>
                                    <p:animEffect transition="in" filter="fade">
                                      <p:cBhvr>
                                        <p:cTn id="23" dur="1000"/>
                                        <p:tgtEl>
                                          <p:spTgt spid="45"/>
                                        </p:tgtEl>
                                      </p:cBhvr>
                                    </p:animEffect>
                                  </p:childTnLst>
                                </p:cTn>
                              </p:par>
                            </p:childTnLst>
                          </p:cTn>
                        </p:par>
                        <p:par>
                          <p:cTn id="24" fill="hold" nodeType="withGroup">
                            <p:stCondLst>
                              <p:cond delay="1500"/>
                            </p:stCondLst>
                            <p:childTnLst>
                              <p:par>
                                <p:cTn id="25" presetID="2" presetClass="entr" presetSubtype="4" accel="50000" decel="50000" fill="hold" grpId="2" nodeType="afterEffect">
                                  <p:childTnLst>
                                    <p:set>
                                      <p:cBhvr>
                                        <p:cTn id="26" dur="1" fill="hold">
                                          <p:stCondLst>
                                            <p:cond delay="0"/>
                                          </p:stCondLst>
                                        </p:cTn>
                                        <p:tgtEl>
                                          <p:spTgt spid="48"/>
                                        </p:tgtEl>
                                        <p:attrNameLst>
                                          <p:attrName>style.visibility</p:attrName>
                                        </p:attrNameLst>
                                      </p:cBhvr>
                                      <p:to>
                                        <p:strVal val="visible"/>
                                      </p:to>
                                    </p:set>
                                    <p:anim calcmode="lin" valueType="num">
                                      <p:cBhvr additive="base">
                                        <p:cTn id="27" dur="500" fill="hold"/>
                                        <p:tgtEl>
                                          <p:spTgt spid="48"/>
                                        </p:tgtEl>
                                        <p:attrNameLst>
                                          <p:attrName>ppt_x</p:attrName>
                                        </p:attrNameLst>
                                      </p:cBhvr>
                                      <p:tavLst>
                                        <p:tav tm="0">
                                          <p:val>
                                            <p:strVal val="#ppt_x"/>
                                          </p:val>
                                        </p:tav>
                                        <p:tav tm="100000">
                                          <p:val>
                                            <p:strVal val="#ppt_x"/>
                                          </p:val>
                                        </p:tav>
                                      </p:tavLst>
                                    </p:anim>
                                    <p:anim calcmode="lin" valueType="num">
                                      <p:cBhvr additive="base">
                                        <p:cTn id="28" dur="500" fill="hold"/>
                                        <p:tgtEl>
                                          <p:spTgt spid="48"/>
                                        </p:tgtEl>
                                        <p:attrNameLst>
                                          <p:attrName>ppt_y</p:attrName>
                                        </p:attrNameLst>
                                      </p:cBhvr>
                                      <p:tavLst>
                                        <p:tav tm="0">
                                          <p:val>
                                            <p:strVal val="1+#ppt_h/2"/>
                                          </p:val>
                                        </p:tav>
                                        <p:tav tm="100000">
                                          <p:val>
                                            <p:strVal val="#ppt_y"/>
                                          </p:val>
                                        </p:tav>
                                      </p:tavLst>
                                    </p:anim>
                                  </p:childTnLst>
                                </p:cTn>
                              </p:par>
                            </p:childTnLst>
                          </p:cTn>
                        </p:par>
                        <p:par>
                          <p:cTn id="29" fill="hold" nodeType="withGroup">
                            <p:stCondLst>
                              <p:cond delay="2000"/>
                            </p:stCondLst>
                            <p:childTnLst>
                              <p:par>
                                <p:cTn id="30" presetID="53" presetClass="entr" presetSubtype="0" fill="hold" grpId="5" nodeType="afterEffect">
                                  <p:childTnLst>
                                    <p:set>
                                      <p:cBhvr>
                                        <p:cTn id="31" dur="1" fill="hold">
                                          <p:stCondLst>
                                            <p:cond delay="0"/>
                                          </p:stCondLst>
                                        </p:cTn>
                                        <p:tgtEl>
                                          <p:spTgt spid="69"/>
                                        </p:tgtEl>
                                        <p:attrNameLst>
                                          <p:attrName>style.visibility</p:attrName>
                                        </p:attrNameLst>
                                      </p:cBhvr>
                                      <p:to>
                                        <p:strVal val="visible"/>
                                      </p:to>
                                    </p:set>
                                    <p:anim calcmode="lin" valueType="num">
                                      <p:cBhvr>
                                        <p:cTn id="32" dur="500" fill="hold"/>
                                        <p:tgtEl>
                                          <p:spTgt spid="69"/>
                                        </p:tgtEl>
                                        <p:attrNameLst>
                                          <p:attrName>ppt_w</p:attrName>
                                        </p:attrNameLst>
                                      </p:cBhvr>
                                      <p:tavLst>
                                        <p:tav tm="0">
                                          <p:val>
                                            <p:fltVal val="0"/>
                                          </p:val>
                                        </p:tav>
                                        <p:tav tm="100000">
                                          <p:val>
                                            <p:strVal val="#ppt_w"/>
                                          </p:val>
                                        </p:tav>
                                      </p:tavLst>
                                    </p:anim>
                                    <p:anim calcmode="lin" valueType="num">
                                      <p:cBhvr>
                                        <p:cTn id="33" dur="500" fill="hold"/>
                                        <p:tgtEl>
                                          <p:spTgt spid="69"/>
                                        </p:tgtEl>
                                        <p:attrNameLst>
                                          <p:attrName>ppt_h</p:attrName>
                                        </p:attrNameLst>
                                      </p:cBhvr>
                                      <p:tavLst>
                                        <p:tav tm="0">
                                          <p:val>
                                            <p:fltVal val="0"/>
                                          </p:val>
                                        </p:tav>
                                        <p:tav tm="100000">
                                          <p:val>
                                            <p:strVal val="#ppt_h"/>
                                          </p:val>
                                        </p:tav>
                                      </p:tavLst>
                                    </p:anim>
                                    <p:animEffect transition="in" filter="fade">
                                      <p:cBhvr>
                                        <p:cTn id="34" dur="500"/>
                                        <p:tgtEl>
                                          <p:spTgt spid="69"/>
                                        </p:tgtEl>
                                      </p:cBhvr>
                                    </p:animEffect>
                                  </p:childTnLst>
                                </p:cTn>
                              </p:par>
                              <p:par>
                                <p:cTn id="35" presetID="53" presetClass="entr" presetSubtype="0" fill="hold" nodeType="withEffect">
                                  <p:childTnLst>
                                    <p:set>
                                      <p:cBhvr>
                                        <p:cTn id="36" dur="1" fill="hold">
                                          <p:stCondLst>
                                            <p:cond delay="0"/>
                                          </p:stCondLst>
                                        </p:cTn>
                                        <p:tgtEl>
                                          <p:spTgt spid="49"/>
                                        </p:tgtEl>
                                        <p:attrNameLst>
                                          <p:attrName>style.visibility</p:attrName>
                                        </p:attrNameLst>
                                      </p:cBhvr>
                                      <p:to>
                                        <p:strVal val="visible"/>
                                      </p:to>
                                    </p:set>
                                    <p:anim calcmode="lin" valueType="num">
                                      <p:cBhvr>
                                        <p:cTn id="37" dur="500" fill="hold"/>
                                        <p:tgtEl>
                                          <p:spTgt spid="49"/>
                                        </p:tgtEl>
                                        <p:attrNameLst>
                                          <p:attrName>ppt_w</p:attrName>
                                        </p:attrNameLst>
                                      </p:cBhvr>
                                      <p:tavLst>
                                        <p:tav tm="0">
                                          <p:val>
                                            <p:fltVal val="0"/>
                                          </p:val>
                                        </p:tav>
                                        <p:tav tm="100000">
                                          <p:val>
                                            <p:strVal val="#ppt_w"/>
                                          </p:val>
                                        </p:tav>
                                      </p:tavLst>
                                    </p:anim>
                                    <p:anim calcmode="lin" valueType="num">
                                      <p:cBhvr>
                                        <p:cTn id="38" dur="500" fill="hold"/>
                                        <p:tgtEl>
                                          <p:spTgt spid="49"/>
                                        </p:tgtEl>
                                        <p:attrNameLst>
                                          <p:attrName>ppt_h</p:attrName>
                                        </p:attrNameLst>
                                      </p:cBhvr>
                                      <p:tavLst>
                                        <p:tav tm="0">
                                          <p:val>
                                            <p:fltVal val="0"/>
                                          </p:val>
                                        </p:tav>
                                        <p:tav tm="100000">
                                          <p:val>
                                            <p:strVal val="#ppt_h"/>
                                          </p:val>
                                        </p:tav>
                                      </p:tavLst>
                                    </p:anim>
                                    <p:animEffect transition="in" filter="fade">
                                      <p:cBhvr>
                                        <p:cTn id="39" dur="500"/>
                                        <p:tgtEl>
                                          <p:spTgt spid="49"/>
                                        </p:tgtEl>
                                      </p:cBhvr>
                                    </p:animEffect>
                                  </p:childTnLst>
                                </p:cTn>
                              </p:par>
                              <p:par>
                                <p:cTn id="40" presetID="10" presetClass="entr" presetSubtype="0" fill="hold" nodeType="withEffect">
                                  <p:childTnLst>
                                    <p:set>
                                      <p:cBhvr>
                                        <p:cTn id="41" dur="1" fill="hold">
                                          <p:stCondLst>
                                            <p:cond delay="0"/>
                                          </p:stCondLst>
                                        </p:cTn>
                                        <p:tgtEl>
                                          <p:spTgt spid="52"/>
                                        </p:tgtEl>
                                        <p:attrNameLst>
                                          <p:attrName>style.visibility</p:attrName>
                                        </p:attrNameLst>
                                      </p:cBhvr>
                                      <p:to>
                                        <p:strVal val="visible"/>
                                      </p:to>
                                    </p:set>
                                    <p:animEffect transition="in" filter="fade">
                                      <p:cBhvr>
                                        <p:cTn id="42" dur="1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4" grpId="1" animBg="1"/>
      <p:bldP spid="48" grpId="2" animBg="1"/>
      <p:bldP spid="69" grpId="5"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06287" y="485117"/>
            <a:ext cx="4354283" cy="584775"/>
          </a:xfrm>
          <a:prstGeom prst="rect">
            <a:avLst/>
          </a:prstGeom>
          <a:noFill/>
        </p:spPr>
        <p:txBody>
          <a:bodyPr wrap="square" rtlCol="0">
            <a:spAutoFit/>
          </a:bodyPr>
          <a:lstStyle/>
          <a:p>
            <a:r>
              <a:rPr lang="zh-CN" altLang="en-US" sz="3200" dirty="0">
                <a:solidFill>
                  <a:schemeClr val="tx2"/>
                </a:solidFill>
                <a:latin typeface="+mj-ea"/>
                <a:ea typeface="+mj-ea"/>
              </a:rPr>
              <a:t>工作安全的评估方法</a:t>
            </a:r>
          </a:p>
        </p:txBody>
      </p:sp>
      <p:sp>
        <p:nvSpPr>
          <p:cNvPr id="17" name="矩形 16">
            <a:extLst>
              <a:ext uri="{FF2B5EF4-FFF2-40B4-BE49-F238E27FC236}">
                <a16:creationId xmlns:a16="http://schemas.microsoft.com/office/drawing/2014/main" id="{2C38F16C-3DD1-4723-A447-2D4415DDD9DF}"/>
              </a:ext>
            </a:extLst>
          </p:cNvPr>
          <p:cNvSpPr/>
          <p:nvPr/>
        </p:nvSpPr>
        <p:spPr>
          <a:xfrm>
            <a:off x="1087901" y="1939563"/>
            <a:ext cx="10016197" cy="3170099"/>
          </a:xfrm>
          <a:prstGeom prst="rect">
            <a:avLst/>
          </a:prstGeom>
        </p:spPr>
        <p:txBody>
          <a:bodyPr wrap="square">
            <a:spAutoFit/>
          </a:bodyPr>
          <a:lstStyle/>
          <a:p>
            <a:r>
              <a:rPr lang="en-US" altLang="zh-CN" sz="2000" dirty="0"/>
              <a:t>Jeremy M. </a:t>
            </a:r>
            <a:r>
              <a:rPr lang="en-US" altLang="zh-CN" sz="2000" dirty="0" err="1"/>
              <a:t>Beus</a:t>
            </a:r>
            <a:r>
              <a:rPr lang="zh-CN" altLang="en-US" sz="2000" dirty="0">
                <a:latin typeface="仿宋_GB2312" panose="02010609030101010101" pitchFamily="49" charset="-122"/>
                <a:ea typeface="仿宋_GB2312" panose="02010609030101010101" pitchFamily="49" charset="-122"/>
              </a:rPr>
              <a:t>使用高可靠性组织作为概念基础</a:t>
            </a:r>
            <a:r>
              <a:rPr lang="en-US" altLang="zh-CN" sz="2000" baseline="30000" dirty="0">
                <a:latin typeface="仿宋_GB2312" panose="02010609030101010101" pitchFamily="49" charset="-122"/>
                <a:ea typeface="仿宋_GB2312" panose="02010609030101010101" pitchFamily="49" charset="-122"/>
              </a:rPr>
              <a:t>1</a:t>
            </a:r>
            <a:r>
              <a:rPr lang="zh-CN" altLang="en-US" sz="2000" dirty="0">
                <a:latin typeface="仿宋_GB2312" panose="02010609030101010101" pitchFamily="49" charset="-122"/>
                <a:ea typeface="仿宋_GB2312" panose="02010609030101010101" pitchFamily="49" charset="-122"/>
              </a:rPr>
              <a:t>将工作场所安全定义为工作系统的一种属性，它反映了在工作过程中对人身、财产或环境造成伤害</a:t>
            </a:r>
            <a:r>
              <a:rPr lang="en-US" altLang="zh-CN" sz="2000" dirty="0">
                <a:latin typeface="仿宋_GB2312" panose="02010609030101010101" pitchFamily="49" charset="-122"/>
                <a:ea typeface="仿宋_GB2312" panose="02010609030101010101" pitchFamily="49" charset="-122"/>
              </a:rPr>
              <a:t>(</a:t>
            </a:r>
            <a:r>
              <a:rPr lang="zh-CN" altLang="en-US" sz="2000" dirty="0">
                <a:latin typeface="仿宋_GB2312" panose="02010609030101010101" pitchFamily="49" charset="-122"/>
                <a:ea typeface="仿宋_GB2312" panose="02010609030101010101" pitchFamily="49" charset="-122"/>
              </a:rPr>
              <a:t>无论是直接的还是延迟的</a:t>
            </a:r>
            <a:r>
              <a:rPr lang="en-US" altLang="zh-CN" sz="2000" dirty="0">
                <a:latin typeface="仿宋_GB2312" panose="02010609030101010101" pitchFamily="49" charset="-122"/>
                <a:ea typeface="仿宋_GB2312" panose="02010609030101010101" pitchFamily="49" charset="-122"/>
              </a:rPr>
              <a:t>)</a:t>
            </a:r>
            <a:r>
              <a:rPr lang="zh-CN" altLang="en-US" sz="2000" dirty="0">
                <a:latin typeface="仿宋_GB2312" panose="02010609030101010101" pitchFamily="49" charset="-122"/>
                <a:ea typeface="仿宋_GB2312" panose="02010609030101010101" pitchFamily="49" charset="-122"/>
              </a:rPr>
              <a:t>可能性。</a:t>
            </a:r>
            <a:endParaRPr lang="en-US" altLang="zh-CN" sz="2000" dirty="0">
              <a:latin typeface="仿宋_GB2312" panose="02010609030101010101" pitchFamily="49" charset="-122"/>
              <a:ea typeface="仿宋_GB2312" panose="02010609030101010101" pitchFamily="49" charset="-122"/>
            </a:endParaRPr>
          </a:p>
          <a:p>
            <a:endParaRPr lang="en-US" altLang="zh-CN" sz="2000" dirty="0">
              <a:latin typeface="仿宋_GB2312" panose="02010609030101010101" pitchFamily="49" charset="-122"/>
              <a:ea typeface="仿宋_GB2312" panose="02010609030101010101" pitchFamily="49" charset="-122"/>
            </a:endParaRPr>
          </a:p>
          <a:p>
            <a:r>
              <a:rPr lang="zh-CN" altLang="en-US" sz="2000" dirty="0">
                <a:latin typeface="仿宋_GB2312" panose="02010609030101010101" pitchFamily="49" charset="-122"/>
                <a:ea typeface="仿宋_GB2312" panose="02010609030101010101" pitchFamily="49" charset="-122"/>
              </a:rPr>
              <a:t>鉴于安全工作行为</a:t>
            </a:r>
            <a:r>
              <a:rPr lang="en-US" altLang="zh-CN" sz="2000" baseline="30000" dirty="0">
                <a:latin typeface="仿宋_GB2312" panose="02010609030101010101" pitchFamily="49" charset="-122"/>
                <a:ea typeface="仿宋_GB2312" panose="02010609030101010101" pitchFamily="49" charset="-122"/>
              </a:rPr>
              <a:t>2</a:t>
            </a:r>
            <a:r>
              <a:rPr lang="zh-CN" altLang="en-US" sz="2000" dirty="0">
                <a:latin typeface="仿宋_GB2312" panose="02010609030101010101" pitchFamily="49" charset="-122"/>
                <a:ea typeface="仿宋_GB2312" panose="02010609030101010101" pitchFamily="49" charset="-122"/>
              </a:rPr>
              <a:t>意味着未来伤害的可能性降低</a:t>
            </a:r>
            <a:r>
              <a:rPr lang="en-US" altLang="zh-CN" sz="2000" dirty="0">
                <a:latin typeface="仿宋_GB2312" panose="02010609030101010101" pitchFamily="49" charset="-122"/>
                <a:ea typeface="仿宋_GB2312" panose="02010609030101010101" pitchFamily="49" charset="-122"/>
              </a:rPr>
              <a:t>(</a:t>
            </a:r>
            <a:r>
              <a:rPr lang="zh-CN" altLang="en-US" sz="2000" dirty="0">
                <a:latin typeface="仿宋_GB2312" panose="02010609030101010101" pitchFamily="49" charset="-122"/>
                <a:ea typeface="仿宋_GB2312" panose="02010609030101010101" pitchFamily="49" charset="-122"/>
              </a:rPr>
              <a:t>即存在安全</a:t>
            </a:r>
            <a:r>
              <a:rPr lang="en-US" altLang="zh-CN" sz="2000" dirty="0">
                <a:latin typeface="仿宋_GB2312" panose="02010609030101010101" pitchFamily="49" charset="-122"/>
                <a:ea typeface="仿宋_GB2312" panose="02010609030101010101" pitchFamily="49" charset="-122"/>
              </a:rPr>
              <a:t>)</a:t>
            </a:r>
            <a:r>
              <a:rPr lang="zh-CN" altLang="en-US" sz="2000" dirty="0">
                <a:latin typeface="仿宋_GB2312" panose="02010609030101010101" pitchFamily="49" charset="-122"/>
                <a:ea typeface="仿宋_GB2312" panose="02010609030101010101" pitchFamily="49" charset="-122"/>
              </a:rPr>
              <a:t>，不安全的工作行为</a:t>
            </a:r>
            <a:r>
              <a:rPr lang="en-US" altLang="zh-CN" sz="2000" dirty="0">
                <a:latin typeface="仿宋_GB2312" panose="02010609030101010101" pitchFamily="49" charset="-122"/>
                <a:ea typeface="仿宋_GB2312" panose="02010609030101010101" pitchFamily="49" charset="-122"/>
              </a:rPr>
              <a:t>——</a:t>
            </a:r>
            <a:r>
              <a:rPr lang="zh-CN" altLang="en-US" sz="2000" dirty="0">
                <a:latin typeface="仿宋_GB2312" panose="02010609030101010101" pitchFamily="49" charset="-122"/>
                <a:ea typeface="仿宋_GB2312" panose="02010609030101010101" pitchFamily="49" charset="-122"/>
              </a:rPr>
              <a:t>无论是有意的还是无意的</a:t>
            </a:r>
            <a:r>
              <a:rPr lang="en-US" altLang="zh-CN" sz="2000" dirty="0">
                <a:latin typeface="仿宋_GB2312" panose="02010609030101010101" pitchFamily="49" charset="-122"/>
                <a:ea typeface="仿宋_GB2312" panose="02010609030101010101" pitchFamily="49" charset="-122"/>
              </a:rPr>
              <a:t>——</a:t>
            </a:r>
            <a:r>
              <a:rPr lang="zh-CN" altLang="en-US" sz="2000" dirty="0">
                <a:latin typeface="仿宋_GB2312" panose="02010609030101010101" pitchFamily="49" charset="-122"/>
                <a:ea typeface="仿宋_GB2312" panose="02010609030101010101" pitchFamily="49" charset="-122"/>
              </a:rPr>
              <a:t>意味着未来伤害的可能性更大</a:t>
            </a:r>
            <a:r>
              <a:rPr lang="en-US" altLang="zh-CN" sz="2000" dirty="0">
                <a:latin typeface="仿宋_GB2312" panose="02010609030101010101" pitchFamily="49" charset="-122"/>
                <a:ea typeface="仿宋_GB2312" panose="02010609030101010101" pitchFamily="49" charset="-122"/>
              </a:rPr>
              <a:t>(</a:t>
            </a:r>
            <a:r>
              <a:rPr lang="zh-CN" altLang="en-US" sz="2000" dirty="0">
                <a:latin typeface="仿宋_GB2312" panose="02010609030101010101" pitchFamily="49" charset="-122"/>
                <a:ea typeface="仿宋_GB2312" panose="02010609030101010101" pitchFamily="49" charset="-122"/>
              </a:rPr>
              <a:t>即不存在安全</a:t>
            </a:r>
            <a:r>
              <a:rPr lang="en-US" altLang="zh-CN" sz="2000" dirty="0">
                <a:latin typeface="仿宋_GB2312" panose="02010609030101010101" pitchFamily="49" charset="-122"/>
                <a:ea typeface="仿宋_GB2312" panose="02010609030101010101" pitchFamily="49" charset="-122"/>
              </a:rPr>
              <a:t>)</a:t>
            </a:r>
            <a:r>
              <a:rPr lang="zh-CN" altLang="en-US" sz="2000" dirty="0">
                <a:latin typeface="仿宋_GB2312" panose="02010609030101010101" pitchFamily="49" charset="-122"/>
                <a:ea typeface="仿宋_GB2312" panose="02010609030101010101" pitchFamily="49" charset="-122"/>
              </a:rPr>
              <a:t>。认为与</a:t>
            </a:r>
            <a:r>
              <a:rPr lang="zh-CN" altLang="en-US" sz="2000" b="1" dirty="0">
                <a:latin typeface="仿宋_GB2312" panose="02010609030101010101" pitchFamily="49" charset="-122"/>
                <a:ea typeface="仿宋_GB2312" panose="02010609030101010101" pitchFamily="49" charset="-122"/>
              </a:rPr>
              <a:t>安全相关的行为</a:t>
            </a:r>
            <a:r>
              <a:rPr lang="zh-CN" altLang="en-US" sz="2000" dirty="0">
                <a:latin typeface="仿宋_GB2312" panose="02010609030101010101" pitchFamily="49" charset="-122"/>
                <a:ea typeface="仿宋_GB2312" panose="02010609030101010101" pitchFamily="49" charset="-122"/>
              </a:rPr>
              <a:t>是安全的</a:t>
            </a:r>
            <a:r>
              <a:rPr lang="zh-CN" altLang="en-US" sz="2000" b="1" dirty="0">
                <a:latin typeface="仿宋_GB2312" panose="02010609030101010101" pitchFamily="49" charset="-122"/>
                <a:ea typeface="仿宋_GB2312" panose="02010609030101010101" pitchFamily="49" charset="-122"/>
              </a:rPr>
              <a:t>领先指标</a:t>
            </a:r>
            <a:r>
              <a:rPr lang="zh-CN" altLang="en-US" sz="2000" dirty="0">
                <a:latin typeface="仿宋_GB2312" panose="02010609030101010101" pitchFamily="49" charset="-122"/>
                <a:ea typeface="仿宋_GB2312" panose="02010609030101010101" pitchFamily="49" charset="-122"/>
              </a:rPr>
              <a:t>，因为它们可以在事故造成实际损害之前传达安全的缺失。另一方面，</a:t>
            </a:r>
            <a:r>
              <a:rPr lang="zh-CN" altLang="en-US" sz="2000" b="1" dirty="0">
                <a:latin typeface="仿宋_GB2312" panose="02010609030101010101" pitchFamily="49" charset="-122"/>
                <a:ea typeface="仿宋_GB2312" panose="02010609030101010101" pitchFamily="49" charset="-122"/>
              </a:rPr>
              <a:t>事故</a:t>
            </a:r>
            <a:r>
              <a:rPr lang="zh-CN" altLang="en-US" sz="2000" dirty="0">
                <a:latin typeface="仿宋_GB2312" panose="02010609030101010101" pitchFamily="49" charset="-122"/>
                <a:ea typeface="仿宋_GB2312" panose="02010609030101010101" pitchFamily="49" charset="-122"/>
              </a:rPr>
              <a:t>被认为是安全的</a:t>
            </a:r>
            <a:r>
              <a:rPr lang="zh-CN" altLang="en-US" sz="2000" b="1" dirty="0">
                <a:latin typeface="仿宋_GB2312" panose="02010609030101010101" pitchFamily="49" charset="-122"/>
                <a:ea typeface="仿宋_GB2312" panose="02010609030101010101" pitchFamily="49" charset="-122"/>
              </a:rPr>
              <a:t>滞后指标</a:t>
            </a:r>
            <a:r>
              <a:rPr lang="zh-CN" altLang="en-US" sz="2000" dirty="0">
                <a:latin typeface="仿宋_GB2312" panose="02010609030101010101" pitchFamily="49" charset="-122"/>
                <a:ea typeface="仿宋_GB2312" panose="02010609030101010101" pitchFamily="49" charset="-122"/>
              </a:rPr>
              <a:t>，因为它们只反映了损害已经发生后的安全缺失。因此，与安全相关的行为比事故更接近于工作场所安全的指标，因为与安全相关的行为</a:t>
            </a:r>
            <a:r>
              <a:rPr lang="en-US" altLang="zh-CN" sz="2000" dirty="0">
                <a:latin typeface="仿宋_GB2312" panose="02010609030101010101" pitchFamily="49" charset="-122"/>
                <a:ea typeface="仿宋_GB2312" panose="02010609030101010101" pitchFamily="49" charset="-122"/>
              </a:rPr>
              <a:t>(</a:t>
            </a:r>
            <a:r>
              <a:rPr lang="zh-CN" altLang="en-US" sz="2000" dirty="0">
                <a:latin typeface="仿宋_GB2312" panose="02010609030101010101" pitchFamily="49" charset="-122"/>
                <a:ea typeface="仿宋_GB2312" panose="02010609030101010101" pitchFamily="49" charset="-122"/>
              </a:rPr>
              <a:t>除其他因素外</a:t>
            </a:r>
            <a:r>
              <a:rPr lang="en-US" altLang="zh-CN" sz="2000" dirty="0">
                <a:latin typeface="仿宋_GB2312" panose="02010609030101010101" pitchFamily="49" charset="-122"/>
                <a:ea typeface="仿宋_GB2312" panose="02010609030101010101" pitchFamily="49" charset="-122"/>
              </a:rPr>
              <a:t>)</a:t>
            </a:r>
            <a:r>
              <a:rPr lang="zh-CN" altLang="en-US" sz="2000" dirty="0">
                <a:latin typeface="仿宋_GB2312" panose="02010609030101010101" pitchFamily="49" charset="-122"/>
                <a:ea typeface="仿宋_GB2312" panose="02010609030101010101" pitchFamily="49" charset="-122"/>
              </a:rPr>
              <a:t>通常先于事故的发生</a:t>
            </a:r>
            <a:r>
              <a:rPr lang="zh-CN" altLang="en-US" dirty="0">
                <a:latin typeface="仿宋_GB2312" panose="02010609030101010101" pitchFamily="49" charset="-122"/>
                <a:ea typeface="仿宋_GB2312" panose="02010609030101010101" pitchFamily="49" charset="-122"/>
              </a:rPr>
              <a:t>。</a:t>
            </a:r>
          </a:p>
        </p:txBody>
      </p:sp>
      <p:sp>
        <p:nvSpPr>
          <p:cNvPr id="18" name="矩形 17">
            <a:extLst>
              <a:ext uri="{FF2B5EF4-FFF2-40B4-BE49-F238E27FC236}">
                <a16:creationId xmlns:a16="http://schemas.microsoft.com/office/drawing/2014/main" id="{B2798ACC-AD71-4A1F-8891-33325D57A022}"/>
              </a:ext>
            </a:extLst>
          </p:cNvPr>
          <p:cNvSpPr/>
          <p:nvPr/>
        </p:nvSpPr>
        <p:spPr>
          <a:xfrm>
            <a:off x="1087900" y="5579223"/>
            <a:ext cx="10968111" cy="738664"/>
          </a:xfrm>
          <a:prstGeom prst="rect">
            <a:avLst/>
          </a:prstGeom>
        </p:spPr>
        <p:txBody>
          <a:bodyPr wrap="square">
            <a:spAutoFit/>
          </a:bodyPr>
          <a:lstStyle/>
          <a:p>
            <a:r>
              <a:rPr lang="en-US" altLang="zh-CN" sz="1400" dirty="0"/>
              <a:t>1:</a:t>
            </a:r>
            <a:r>
              <a:rPr lang="zh-CN" altLang="en-US" sz="1400" dirty="0"/>
              <a:t>Bigley和Roberts，2001； Hofmann，Jacobs和Landy，1995； Weick，Sutcliffe，Obstfeld，1999</a:t>
            </a:r>
            <a:endParaRPr lang="en-US" altLang="zh-CN" sz="1400" dirty="0"/>
          </a:p>
          <a:p>
            <a:r>
              <a:rPr lang="en-US" altLang="zh-CN" sz="1400" dirty="0"/>
              <a:t>2:</a:t>
            </a:r>
            <a:r>
              <a:rPr lang="fr-FR" altLang="zh-CN" sz="1400" dirty="0"/>
              <a:t>compliance, participation; Griffin &amp; Neal, 2000</a:t>
            </a:r>
          </a:p>
          <a:p>
            <a:endParaRPr lang="zh-CN" altLang="en-US" sz="1400" dirty="0"/>
          </a:p>
        </p:txBody>
      </p:sp>
    </p:spTree>
    <p:extLst>
      <p:ext uri="{BB962C8B-B14F-4D97-AF65-F5344CB8AC3E}">
        <p14:creationId xmlns:p14="http://schemas.microsoft.com/office/powerpoint/2010/main" val="320063484"/>
      </p:ext>
    </p:extLst>
  </p:cSld>
  <p:clrMapOvr>
    <a:masterClrMapping/>
  </p:clrMapOvr>
  <mc:AlternateContent xmlns:mc="http://schemas.openxmlformats.org/markup-compatibility/2006" xmlns:p14="http://schemas.microsoft.com/office/powerpoint/2010/main">
    <mc:Choice Requires="p14">
      <p:transition spd="slow" p14:dur="1600" advTm="3000">
        <p14:prism isInverted="1"/>
      </p:transition>
    </mc:Choice>
    <mc:Fallback xmlns:p15="http://schemas.microsoft.com/office/powerpoint/2012/main" xmlns="">
      <p:transition spd="slow" advTm="3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709EBE3-FB11-45C2-BE39-447D92762234}"/>
              </a:ext>
            </a:extLst>
          </p:cNvPr>
          <p:cNvPicPr>
            <a:picLocks noChangeAspect="1"/>
          </p:cNvPicPr>
          <p:nvPr/>
        </p:nvPicPr>
        <p:blipFill>
          <a:blip r:embed="rId3"/>
          <a:stretch>
            <a:fillRect/>
          </a:stretch>
        </p:blipFill>
        <p:spPr>
          <a:xfrm>
            <a:off x="2095176" y="1233190"/>
            <a:ext cx="8001647" cy="5318068"/>
          </a:xfrm>
          <a:prstGeom prst="rect">
            <a:avLst/>
          </a:prstGeom>
        </p:spPr>
      </p:pic>
      <p:sp>
        <p:nvSpPr>
          <p:cNvPr id="3" name="矩形 2">
            <a:extLst>
              <a:ext uri="{FF2B5EF4-FFF2-40B4-BE49-F238E27FC236}">
                <a16:creationId xmlns:a16="http://schemas.microsoft.com/office/drawing/2014/main" id="{FD49B18C-DFB2-48E2-A5FC-85D1299128B7}"/>
              </a:ext>
            </a:extLst>
          </p:cNvPr>
          <p:cNvSpPr/>
          <p:nvPr/>
        </p:nvSpPr>
        <p:spPr>
          <a:xfrm>
            <a:off x="1168078" y="563278"/>
            <a:ext cx="8629285" cy="523220"/>
          </a:xfrm>
          <a:prstGeom prst="rect">
            <a:avLst/>
          </a:prstGeom>
        </p:spPr>
        <p:txBody>
          <a:bodyPr wrap="none">
            <a:spAutoFit/>
          </a:bodyPr>
          <a:lstStyle/>
          <a:p>
            <a:r>
              <a:rPr lang="zh-CN" altLang="en-US" sz="2800" dirty="0">
                <a:solidFill>
                  <a:schemeClr val="tx2"/>
                </a:solidFill>
                <a:latin typeface="+mj-ea"/>
                <a:ea typeface="+mj-ea"/>
              </a:rPr>
              <a:t>Empirical support for the integrated safety model</a:t>
            </a:r>
          </a:p>
        </p:txBody>
      </p:sp>
    </p:spTree>
    <p:extLst>
      <p:ext uri="{BB962C8B-B14F-4D97-AF65-F5344CB8AC3E}">
        <p14:creationId xmlns:p14="http://schemas.microsoft.com/office/powerpoint/2010/main" val="197925784"/>
      </p:ext>
    </p:extLst>
  </p:cSld>
  <p:clrMapOvr>
    <a:masterClrMapping/>
  </p:clrMapOvr>
  <mc:AlternateContent xmlns:mc="http://schemas.openxmlformats.org/markup-compatibility/2006" xmlns:p14="http://schemas.microsoft.com/office/powerpoint/2010/main">
    <mc:Choice Requires="p14">
      <p:transition spd="slow" p14:dur="1600" advTm="3000">
        <p14:prism isInverted="1"/>
      </p:transition>
    </mc:Choice>
    <mc:Fallback xmlns:p15="http://schemas.microsoft.com/office/powerpoint/2012/main" xmlns="">
      <p:transition spd="slow" advTm="3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06287" y="485117"/>
            <a:ext cx="5795849" cy="584775"/>
          </a:xfrm>
          <a:prstGeom prst="rect">
            <a:avLst/>
          </a:prstGeom>
          <a:noFill/>
        </p:spPr>
        <p:txBody>
          <a:bodyPr wrap="square" rtlCol="0">
            <a:spAutoFit/>
          </a:bodyPr>
          <a:lstStyle/>
          <a:p>
            <a:r>
              <a:rPr lang="zh-CN" altLang="en-US" sz="3200" dirty="0">
                <a:solidFill>
                  <a:schemeClr val="tx2"/>
                </a:solidFill>
                <a:latin typeface="+mj-ea"/>
                <a:ea typeface="+mj-ea"/>
              </a:rPr>
              <a:t>培训对于工作安全的重要作用</a:t>
            </a:r>
          </a:p>
        </p:txBody>
      </p:sp>
      <p:sp>
        <p:nvSpPr>
          <p:cNvPr id="3" name="矩形 2">
            <a:extLst>
              <a:ext uri="{FF2B5EF4-FFF2-40B4-BE49-F238E27FC236}">
                <a16:creationId xmlns:a16="http://schemas.microsoft.com/office/drawing/2014/main" id="{9BEFC118-A78C-43AC-8D24-D4C484C98618}"/>
              </a:ext>
            </a:extLst>
          </p:cNvPr>
          <p:cNvSpPr/>
          <p:nvPr/>
        </p:nvSpPr>
        <p:spPr>
          <a:xfrm>
            <a:off x="946067" y="1352705"/>
            <a:ext cx="10810504" cy="3170099"/>
          </a:xfrm>
          <a:prstGeom prst="rect">
            <a:avLst/>
          </a:prstGeom>
        </p:spPr>
        <p:txBody>
          <a:bodyPr wrap="square">
            <a:spAutoFit/>
          </a:bodyPr>
          <a:lstStyle/>
          <a:p>
            <a:r>
              <a:rPr lang="zh-CN" altLang="en-US" sz="2000" dirty="0">
                <a:latin typeface="仿宋_GB2312" panose="02010609030101010101" pitchFamily="49" charset="-122"/>
                <a:ea typeface="仿宋_GB2312" panose="02010609030101010101" pitchFamily="49" charset="-122"/>
              </a:rPr>
              <a:t>默克公司位于弗吉尼亚州埃尔克顿的石墙工厂有</a:t>
            </a:r>
            <a:r>
              <a:rPr lang="en-US" altLang="zh-CN" sz="2000" dirty="0">
                <a:latin typeface="仿宋_GB2312" panose="02010609030101010101" pitchFamily="49" charset="-122"/>
                <a:ea typeface="仿宋_GB2312" panose="02010609030101010101" pitchFamily="49" charset="-122"/>
              </a:rPr>
              <a:t>739</a:t>
            </a:r>
            <a:r>
              <a:rPr lang="zh-CN" altLang="en-US" sz="2000" dirty="0">
                <a:latin typeface="仿宋_GB2312" panose="02010609030101010101" pitchFamily="49" charset="-122"/>
                <a:ea typeface="仿宋_GB2312" panose="02010609030101010101" pitchFamily="49" charset="-122"/>
              </a:rPr>
              <a:t>名工人，他们有一个更安全、更健康的工作场所，因为其中</a:t>
            </a:r>
            <a:r>
              <a:rPr lang="en-US" altLang="zh-CN" sz="2000" dirty="0">
                <a:latin typeface="仿宋_GB2312" panose="02010609030101010101" pitchFamily="49" charset="-122"/>
                <a:ea typeface="仿宋_GB2312" panose="02010609030101010101" pitchFamily="49" charset="-122"/>
              </a:rPr>
              <a:t>4</a:t>
            </a:r>
            <a:r>
              <a:rPr lang="zh-CN" altLang="en-US" sz="2000" dirty="0">
                <a:latin typeface="仿宋_GB2312" panose="02010609030101010101" pitchFamily="49" charset="-122"/>
                <a:ea typeface="仿宋_GB2312" panose="02010609030101010101" pitchFamily="49" charset="-122"/>
              </a:rPr>
              <a:t>人对他们在俄亥俄州辛辛那提的工会培训中心接受的健康和安全培训充满热情。在他们的影响下不仅是所有</a:t>
            </a:r>
            <a:r>
              <a:rPr lang="en-US" altLang="zh-CN" sz="2000" dirty="0">
                <a:latin typeface="仿宋_GB2312" panose="02010609030101010101" pitchFamily="49" charset="-122"/>
                <a:ea typeface="仿宋_GB2312" panose="02010609030101010101" pitchFamily="49" charset="-122"/>
              </a:rPr>
              <a:t>739</a:t>
            </a:r>
            <a:r>
              <a:rPr lang="zh-CN" altLang="en-US" sz="2000" dirty="0">
                <a:latin typeface="仿宋_GB2312" panose="02010609030101010101" pitchFamily="49" charset="-122"/>
                <a:ea typeface="仿宋_GB2312" panose="02010609030101010101" pitchFamily="49" charset="-122"/>
              </a:rPr>
              <a:t>名工厂员工都接受了职业安全与卫生管理局</a:t>
            </a:r>
            <a:r>
              <a:rPr lang="en-US" altLang="zh-CN" sz="2000" dirty="0">
                <a:latin typeface="仿宋_GB2312" panose="02010609030101010101" pitchFamily="49" charset="-122"/>
                <a:ea typeface="仿宋_GB2312" panose="02010609030101010101" pitchFamily="49" charset="-122"/>
              </a:rPr>
              <a:t>(OSHA) 10</a:t>
            </a:r>
            <a:r>
              <a:rPr lang="zh-CN" altLang="en-US" sz="2000" dirty="0">
                <a:latin typeface="仿宋_GB2312" panose="02010609030101010101" pitchFamily="49" charset="-122"/>
                <a:ea typeface="仿宋_GB2312" panose="02010609030101010101" pitchFamily="49" charset="-122"/>
              </a:rPr>
              <a:t>小时的一般行业培训，而且培训是由在工厂工作的“</a:t>
            </a:r>
            <a:r>
              <a:rPr lang="en-US" altLang="zh-CN" sz="2000" dirty="0">
                <a:latin typeface="仿宋_GB2312" panose="02010609030101010101" pitchFamily="49" charset="-122"/>
                <a:ea typeface="仿宋_GB2312" panose="02010609030101010101" pitchFamily="49" charset="-122"/>
              </a:rPr>
              <a:t>OSHA</a:t>
            </a:r>
            <a:r>
              <a:rPr lang="zh-CN" altLang="en-US" sz="2000" dirty="0">
                <a:latin typeface="仿宋_GB2312" panose="02010609030101010101" pitchFamily="49" charset="-122"/>
                <a:ea typeface="仿宋_GB2312" panose="02010609030101010101" pitchFamily="49" charset="-122"/>
              </a:rPr>
              <a:t>授权”的国际化学工人工会理事会成员进行的。默克公司在其学习和发展部门设立了一个新的全职职位，并聘用了四名接受了最初培训的员工中的一人。</a:t>
            </a:r>
            <a:endParaRPr lang="en-US" altLang="zh-CN" sz="2000" dirty="0">
              <a:latin typeface="仿宋_GB2312" panose="02010609030101010101" pitchFamily="49" charset="-122"/>
              <a:ea typeface="仿宋_GB2312" panose="02010609030101010101" pitchFamily="49" charset="-122"/>
            </a:endParaRPr>
          </a:p>
          <a:p>
            <a:r>
              <a:rPr lang="zh-CN" altLang="en-US" sz="2000" dirty="0">
                <a:latin typeface="仿宋_GB2312" panose="02010609030101010101" pitchFamily="49" charset="-122"/>
                <a:ea typeface="仿宋_GB2312" panose="02010609030101010101" pitchFamily="49" charset="-122"/>
              </a:rPr>
              <a:t>本研究建立在两项早期发表的对</a:t>
            </a:r>
            <a:r>
              <a:rPr lang="en-US" altLang="zh-CN" sz="2000" dirty="0">
                <a:latin typeface="仿宋_GB2312" panose="02010609030101010101" pitchFamily="49" charset="-122"/>
                <a:ea typeface="仿宋_GB2312" panose="02010609030101010101" pitchFamily="49" charset="-122"/>
              </a:rPr>
              <a:t>ICWUC</a:t>
            </a:r>
            <a:r>
              <a:rPr lang="zh-CN" altLang="en-US" sz="2000" dirty="0">
                <a:latin typeface="仿宋_GB2312" panose="02010609030101010101" pitchFamily="49" charset="-122"/>
                <a:ea typeface="仿宋_GB2312" panose="02010609030101010101" pitchFamily="49" charset="-122"/>
              </a:rPr>
              <a:t>培训项目的评估基础上，一项由</a:t>
            </a:r>
            <a:r>
              <a:rPr lang="en-US" altLang="zh-CN" sz="2000" dirty="0">
                <a:latin typeface="仿宋_GB2312" panose="02010609030101010101" pitchFamily="49" charset="-122"/>
                <a:ea typeface="仿宋_GB2312" panose="02010609030101010101" pitchFamily="49" charset="-122"/>
              </a:rPr>
              <a:t>McQuiston</a:t>
            </a:r>
            <a:r>
              <a:rPr lang="zh-CN" altLang="en-US" sz="2000" dirty="0">
                <a:latin typeface="仿宋_GB2312" panose="02010609030101010101" pitchFamily="49" charset="-122"/>
                <a:ea typeface="仿宋_GB2312" panose="02010609030101010101" pitchFamily="49" charset="-122"/>
              </a:rPr>
              <a:t>在</a:t>
            </a:r>
            <a:r>
              <a:rPr lang="en-US" altLang="zh-CN" sz="2000" dirty="0">
                <a:latin typeface="仿宋_GB2312" panose="02010609030101010101" pitchFamily="49" charset="-122"/>
                <a:ea typeface="仿宋_GB2312" panose="02010609030101010101" pitchFamily="49" charset="-122"/>
              </a:rPr>
              <a:t>2000</a:t>
            </a:r>
            <a:r>
              <a:rPr lang="zh-CN" altLang="en-US" sz="2000" dirty="0">
                <a:latin typeface="仿宋_GB2312" panose="02010609030101010101" pitchFamily="49" charset="-122"/>
                <a:ea typeface="仿宋_GB2312" panose="02010609030101010101" pitchFamily="49" charset="-122"/>
              </a:rPr>
              <a:t>年领导，另一项由</a:t>
            </a:r>
            <a:r>
              <a:rPr lang="en-US" altLang="zh-CN" sz="2000" dirty="0">
                <a:latin typeface="仿宋_GB2312" panose="02010609030101010101" pitchFamily="49" charset="-122"/>
                <a:ea typeface="仿宋_GB2312" panose="02010609030101010101" pitchFamily="49" charset="-122"/>
              </a:rPr>
              <a:t>Becker</a:t>
            </a:r>
            <a:r>
              <a:rPr lang="zh-CN" altLang="en-US" sz="2000" dirty="0">
                <a:latin typeface="仿宋_GB2312" panose="02010609030101010101" pitchFamily="49" charset="-122"/>
                <a:ea typeface="仿宋_GB2312" panose="02010609030101010101" pitchFamily="49" charset="-122"/>
              </a:rPr>
              <a:t>在</a:t>
            </a:r>
            <a:r>
              <a:rPr lang="en-US" altLang="zh-CN" sz="2000" dirty="0">
                <a:latin typeface="仿宋_GB2312" panose="02010609030101010101" pitchFamily="49" charset="-122"/>
                <a:ea typeface="仿宋_GB2312" panose="02010609030101010101" pitchFamily="49" charset="-122"/>
              </a:rPr>
              <a:t>2004</a:t>
            </a:r>
            <a:r>
              <a:rPr lang="zh-CN" altLang="en-US" sz="2000" dirty="0">
                <a:latin typeface="仿宋_GB2312" panose="02010609030101010101" pitchFamily="49" charset="-122"/>
                <a:ea typeface="仿宋_GB2312" panose="02010609030101010101" pitchFamily="49" charset="-122"/>
              </a:rPr>
              <a:t>年领导</a:t>
            </a:r>
            <a:r>
              <a:rPr lang="en-US" altLang="zh-CN" sz="2000" dirty="0">
                <a:latin typeface="仿宋_GB2312" panose="02010609030101010101" pitchFamily="49" charset="-122"/>
                <a:ea typeface="仿宋_GB2312" panose="02010609030101010101" pitchFamily="49" charset="-122"/>
              </a:rPr>
              <a:t>[1,2]</a:t>
            </a:r>
            <a:r>
              <a:rPr lang="zh-CN" altLang="en-US" sz="2000" dirty="0">
                <a:latin typeface="仿宋_GB2312" panose="02010609030101010101" pitchFamily="49" charset="-122"/>
                <a:ea typeface="仿宋_GB2312" panose="02010609030101010101" pitchFamily="49" charset="-122"/>
              </a:rPr>
              <a:t>。麦克奎斯顿和贝克尔都发现，经过培训后，工人们在改善自身健康和安全方面更加积极主动。</a:t>
            </a:r>
            <a:endParaRPr lang="en-US" altLang="zh-CN" sz="2000" dirty="0">
              <a:latin typeface="仿宋_GB2312" panose="02010609030101010101" pitchFamily="49" charset="-122"/>
              <a:ea typeface="仿宋_GB2312" panose="02010609030101010101" pitchFamily="49" charset="-122"/>
            </a:endParaRPr>
          </a:p>
          <a:p>
            <a:endParaRPr lang="zh-CN" altLang="en-US" sz="2000" dirty="0">
              <a:latin typeface="仿宋_GB2312" panose="02010609030101010101" pitchFamily="49" charset="-122"/>
              <a:ea typeface="仿宋_GB2312" panose="02010609030101010101" pitchFamily="49" charset="-122"/>
            </a:endParaRPr>
          </a:p>
        </p:txBody>
      </p:sp>
      <p:sp>
        <p:nvSpPr>
          <p:cNvPr id="4" name="文本框 3">
            <a:extLst>
              <a:ext uri="{FF2B5EF4-FFF2-40B4-BE49-F238E27FC236}">
                <a16:creationId xmlns:a16="http://schemas.microsoft.com/office/drawing/2014/main" id="{EBE76509-4EAA-4C72-8AFE-89CACC924C88}"/>
              </a:ext>
            </a:extLst>
          </p:cNvPr>
          <p:cNvSpPr txBox="1"/>
          <p:nvPr/>
        </p:nvSpPr>
        <p:spPr>
          <a:xfrm>
            <a:off x="1013360" y="4522804"/>
            <a:ext cx="7239992" cy="923330"/>
          </a:xfrm>
          <a:prstGeom prst="rect">
            <a:avLst/>
          </a:prstGeom>
          <a:noFill/>
        </p:spPr>
        <p:txBody>
          <a:bodyPr wrap="square" rtlCol="0">
            <a:spAutoFit/>
          </a:bodyPr>
          <a:lstStyle/>
          <a:p>
            <a:r>
              <a:rPr lang="en-US" altLang="zh-CN" dirty="0">
                <a:latin typeface="+mj-ea"/>
                <a:ea typeface="+mj-ea"/>
              </a:rPr>
              <a:t>1.</a:t>
            </a:r>
            <a:r>
              <a:rPr lang="zh-CN" altLang="en-US" dirty="0">
                <a:latin typeface="+mj-ea"/>
                <a:ea typeface="+mj-ea"/>
              </a:rPr>
              <a:t>安全和健康培训是建立安全和健康工作场所的关键组成部分</a:t>
            </a:r>
            <a:endParaRPr lang="en-US" altLang="zh-CN" dirty="0">
              <a:latin typeface="+mj-ea"/>
              <a:ea typeface="+mj-ea"/>
            </a:endParaRPr>
          </a:p>
          <a:p>
            <a:r>
              <a:rPr lang="en-US" altLang="zh-CN" dirty="0">
                <a:latin typeface="+mj-ea"/>
                <a:ea typeface="+mj-ea"/>
              </a:rPr>
              <a:t>2.</a:t>
            </a:r>
            <a:r>
              <a:rPr lang="zh-CN" altLang="en-US" dirty="0">
                <a:latin typeface="+mj-ea"/>
                <a:ea typeface="+mj-ea"/>
              </a:rPr>
              <a:t>同伴培训是一种特别有效的培训模式</a:t>
            </a:r>
            <a:endParaRPr lang="en-US" altLang="zh-CN" dirty="0">
              <a:latin typeface="+mj-ea"/>
              <a:ea typeface="+mj-ea"/>
            </a:endParaRPr>
          </a:p>
          <a:p>
            <a:r>
              <a:rPr lang="en-US" altLang="zh-CN" dirty="0">
                <a:latin typeface="+mj-ea"/>
                <a:ea typeface="+mj-ea"/>
              </a:rPr>
              <a:t>3.</a:t>
            </a:r>
            <a:r>
              <a:rPr lang="zh-CN" altLang="en-US" dirty="0">
                <a:latin typeface="+mj-ea"/>
                <a:ea typeface="+mj-ea"/>
              </a:rPr>
              <a:t>大胆的领导、劳资双方的合作</a:t>
            </a:r>
            <a:endParaRPr lang="en-US" altLang="zh-CN" dirty="0">
              <a:latin typeface="+mj-ea"/>
              <a:ea typeface="+mj-ea"/>
            </a:endParaRPr>
          </a:p>
        </p:txBody>
      </p:sp>
    </p:spTree>
    <p:extLst>
      <p:ext uri="{BB962C8B-B14F-4D97-AF65-F5344CB8AC3E}">
        <p14:creationId xmlns:p14="http://schemas.microsoft.com/office/powerpoint/2010/main" val="2296321584"/>
      </p:ext>
    </p:extLst>
  </p:cSld>
  <p:clrMapOvr>
    <a:masterClrMapping/>
  </p:clrMapOvr>
  <mc:AlternateContent xmlns:mc="http://schemas.openxmlformats.org/markup-compatibility/2006" xmlns:p14="http://schemas.microsoft.com/office/powerpoint/2010/main">
    <mc:Choice Requires="p14">
      <p:transition spd="slow" p14:dur="1600" advTm="3000">
        <p14:prism isInverted="1"/>
      </p:transition>
    </mc:Choice>
    <mc:Fallback xmlns:p15="http://schemas.microsoft.com/office/powerpoint/2012/main" xmlns="">
      <p:transition spd="slow" advTm="3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2.0"/>
  <p:tag name="AS_VERSION" val="16.9.0.0"/>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www.33ppt.com"/>
  <p:tag name="ISPRING_SCORM_ENDPOINT" val="&lt;endpoint&gt;&lt;enable&gt;0&lt;/enable&gt;&lt;lrs&gt;http://&lt;/lrs&gt;&lt;auth&gt;0&lt;/auth&gt;&lt;login&gt;&lt;/login&gt;&lt;password&gt;&lt;/password&gt;&lt;key&gt;&lt;/key&gt;&lt;name&gt;&lt;/name&gt;&lt;email&gt;&lt;/email&gt;&lt;/endpoint&gt;&#10;"/>
  <p:tag name="ISPRING_SCORM_RATE_SLIDES" val="1"/>
  <p:tag name="ISPRING_ULTRA_SCORM_COURSE_ID" val="BC0567DD-5CDC-48E2-B9CC-CAE8E0AE4E7B"/>
  <p:tag name="ISPRINGCLOUDFOLDERID" val="0"/>
  <p:tag name="ISPRINGCLOUDFOLDERPATH" val="Repository"/>
  <p:tag name="ISPRINGONLINEFOLDERID" val="0"/>
  <p:tag name="ISPRINGONLINEFOLDERPATH" val="Content List"/>
</p:tagLst>
</file>

<file path=ppt/theme/theme1.xml><?xml version="1.0" encoding="utf-8"?>
<a:theme xmlns:a="http://schemas.openxmlformats.org/drawingml/2006/main" name="www.33ppt.com​​">
  <a:themeElements>
    <a:clrScheme name="0009">
      <a:dk1>
        <a:srgbClr val="4B4F58"/>
      </a:dk1>
      <a:lt1>
        <a:srgbClr val="FFFFFF"/>
      </a:lt1>
      <a:dk2>
        <a:srgbClr val="4B4F58"/>
      </a:dk2>
      <a:lt2>
        <a:srgbClr val="E7E6E6"/>
      </a:lt2>
      <a:accent1>
        <a:srgbClr val="32538D"/>
      </a:accent1>
      <a:accent2>
        <a:srgbClr val="64C4CF"/>
      </a:accent2>
      <a:accent3>
        <a:srgbClr val="32538D"/>
      </a:accent3>
      <a:accent4>
        <a:srgbClr val="64C4CF"/>
      </a:accent4>
      <a:accent5>
        <a:srgbClr val="32538D"/>
      </a:accent5>
      <a:accent6>
        <a:srgbClr val="64C4CF"/>
      </a:accent6>
      <a:hlink>
        <a:srgbClr val="32538D"/>
      </a:hlink>
      <a:folHlink>
        <a:srgbClr val="64C4CF"/>
      </a:folHlink>
    </a:clrScheme>
    <a:fontScheme name="2017">
      <a:majorFont>
        <a:latin typeface="Campton Medium"/>
        <a:ea typeface="方正尚酷简体"/>
        <a:cs typeface="Arial"/>
      </a:majorFont>
      <a:minorFont>
        <a:latin typeface="Campton Light"/>
        <a:ea typeface="方正兰亭细黑_GBK"/>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463</TotalTime>
  <Words>8017</Words>
  <Application>Microsoft Office PowerPoint</Application>
  <PresentationFormat>宽屏</PresentationFormat>
  <Paragraphs>301</Paragraphs>
  <Slides>40</Slides>
  <Notes>30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40</vt:i4>
      </vt:variant>
    </vt:vector>
  </HeadingPairs>
  <TitlesOfParts>
    <vt:vector size="57" baseType="lpstr">
      <vt:lpstr>Agency FB</vt:lpstr>
      <vt:lpstr>方正尚酷简体</vt:lpstr>
      <vt:lpstr>方正兰亭细黑_GBK</vt:lpstr>
      <vt:lpstr>Calibri</vt:lpstr>
      <vt:lpstr>微软雅黑</vt:lpstr>
      <vt:lpstr>宋体</vt:lpstr>
      <vt:lpstr>等线</vt:lpstr>
      <vt:lpstr>Campton Light</vt:lpstr>
      <vt:lpstr>Campton Medium</vt:lpstr>
      <vt:lpstr>仿宋_GB2312</vt:lpstr>
      <vt:lpstr>Times New Roman</vt:lpstr>
      <vt:lpstr>FontAwesome</vt:lpstr>
      <vt:lpstr>Wingdings</vt:lpstr>
      <vt:lpstr>Arial</vt:lpstr>
      <vt:lpstr>微软雅黑 Light</vt:lpstr>
      <vt:lpstr>Roboto Light</vt:lpstr>
      <vt:lpstr>www.33ppt.com​​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www.515ppt.com</Manager>
  <Company>苏州珀菲科特网络科技有限公司</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www.515ppt.com</dc:title>
  <dc:subject>www.515ppt.com</dc:subject>
  <dc:creator>www.515ppt.com</dc:creator>
  <cp:keywords>更多精品文档，请访问www.515ppt.com</cp:keywords>
  <dc:description>更多精品文档，请访问www.515ppt.com</dc:description>
  <cp:lastModifiedBy>Han Haoyue</cp:lastModifiedBy>
  <cp:revision>56</cp:revision>
  <dcterms:created xsi:type="dcterms:W3CDTF">2017-03-07T06:29:48Z</dcterms:created>
  <dcterms:modified xsi:type="dcterms:W3CDTF">2020-12-18T06:35:49Z</dcterms:modified>
  <cp:category>www.515ppt.com</cp:category>
</cp:coreProperties>
</file>